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6" r:id="rId2"/>
    <p:sldId id="256" r:id="rId3"/>
    <p:sldId id="264" r:id="rId4"/>
    <p:sldId id="262" r:id="rId5"/>
    <p:sldId id="267" r:id="rId6"/>
    <p:sldId id="263" r:id="rId7"/>
    <p:sldId id="268" r:id="rId8"/>
    <p:sldId id="257" r:id="rId9"/>
    <p:sldId id="259" r:id="rId10"/>
    <p:sldId id="258" r:id="rId11"/>
    <p:sldId id="260" r:id="rId12"/>
    <p:sldId id="261" r:id="rId13"/>
    <p:sldId id="265" r:id="rId14"/>
    <p:sldId id="270" r:id="rId15"/>
    <p:sldId id="269" r:id="rId16"/>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67" autoAdjust="0"/>
    <p:restoredTop sz="94660"/>
  </p:normalViewPr>
  <p:slideViewPr>
    <p:cSldViewPr snapToGrid="0" snapToObjects="1">
      <p:cViewPr varScale="1">
        <p:scale>
          <a:sx n="186" d="100"/>
          <a:sy n="186" d="100"/>
        </p:scale>
        <p:origin x="-50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7"/>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B2DF363-C8D6-7B4F-A064-18F4018CFE0A}" type="datetimeFigureOut">
              <a:rPr lang="fr-FR" smtClean="0"/>
              <a:t>26/06/18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83C677E-F812-FB4C-BDA8-DC4F65970CD2}" type="slidenum">
              <a:rPr lang="fr-FR" smtClean="0"/>
              <a:t>‹#›</a:t>
            </a:fld>
            <a:endParaRPr lang="fr-FR"/>
          </a:p>
        </p:txBody>
      </p:sp>
    </p:spTree>
    <p:extLst>
      <p:ext uri="{BB962C8B-B14F-4D97-AF65-F5344CB8AC3E}">
        <p14:creationId xmlns:p14="http://schemas.microsoft.com/office/powerpoint/2010/main" val="3043082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B2DF363-C8D6-7B4F-A064-18F4018CFE0A}" type="datetimeFigureOut">
              <a:rPr lang="fr-FR" smtClean="0"/>
              <a:t>26/06/18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83C677E-F812-FB4C-BDA8-DC4F65970CD2}" type="slidenum">
              <a:rPr lang="fr-FR" smtClean="0"/>
              <a:t>‹#›</a:t>
            </a:fld>
            <a:endParaRPr lang="fr-FR"/>
          </a:p>
        </p:txBody>
      </p:sp>
    </p:spTree>
    <p:extLst>
      <p:ext uri="{BB962C8B-B14F-4D97-AF65-F5344CB8AC3E}">
        <p14:creationId xmlns:p14="http://schemas.microsoft.com/office/powerpoint/2010/main" val="3302937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0"/>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40"/>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B2DF363-C8D6-7B4F-A064-18F4018CFE0A}" type="datetimeFigureOut">
              <a:rPr lang="fr-FR" smtClean="0"/>
              <a:t>26/06/18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83C677E-F812-FB4C-BDA8-DC4F65970CD2}" type="slidenum">
              <a:rPr lang="fr-FR" smtClean="0"/>
              <a:t>‹#›</a:t>
            </a:fld>
            <a:endParaRPr lang="fr-FR"/>
          </a:p>
        </p:txBody>
      </p:sp>
    </p:spTree>
    <p:extLst>
      <p:ext uri="{BB962C8B-B14F-4D97-AF65-F5344CB8AC3E}">
        <p14:creationId xmlns:p14="http://schemas.microsoft.com/office/powerpoint/2010/main" val="3929738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B2DF363-C8D6-7B4F-A064-18F4018CFE0A}" type="datetimeFigureOut">
              <a:rPr lang="fr-FR" smtClean="0"/>
              <a:t>26/06/18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83C677E-F812-FB4C-BDA8-DC4F65970CD2}" type="slidenum">
              <a:rPr lang="fr-FR" smtClean="0"/>
              <a:t>‹#›</a:t>
            </a:fld>
            <a:endParaRPr lang="fr-FR"/>
          </a:p>
        </p:txBody>
      </p:sp>
    </p:spTree>
    <p:extLst>
      <p:ext uri="{BB962C8B-B14F-4D97-AF65-F5344CB8AC3E}">
        <p14:creationId xmlns:p14="http://schemas.microsoft.com/office/powerpoint/2010/main" val="1023280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B2DF363-C8D6-7B4F-A064-18F4018CFE0A}" type="datetimeFigureOut">
              <a:rPr lang="fr-FR" smtClean="0"/>
              <a:t>26/06/18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83C677E-F812-FB4C-BDA8-DC4F65970CD2}" type="slidenum">
              <a:rPr lang="fr-FR" smtClean="0"/>
              <a:t>‹#›</a:t>
            </a:fld>
            <a:endParaRPr lang="fr-FR"/>
          </a:p>
        </p:txBody>
      </p:sp>
    </p:spTree>
    <p:extLst>
      <p:ext uri="{BB962C8B-B14F-4D97-AF65-F5344CB8AC3E}">
        <p14:creationId xmlns:p14="http://schemas.microsoft.com/office/powerpoint/2010/main" val="1479907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B2DF363-C8D6-7B4F-A064-18F4018CFE0A}" type="datetimeFigureOut">
              <a:rPr lang="fr-FR" smtClean="0"/>
              <a:t>26/06/18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83C677E-F812-FB4C-BDA8-DC4F65970CD2}" type="slidenum">
              <a:rPr lang="fr-FR" smtClean="0"/>
              <a:t>‹#›</a:t>
            </a:fld>
            <a:endParaRPr lang="fr-FR"/>
          </a:p>
        </p:txBody>
      </p:sp>
    </p:spTree>
    <p:extLst>
      <p:ext uri="{BB962C8B-B14F-4D97-AF65-F5344CB8AC3E}">
        <p14:creationId xmlns:p14="http://schemas.microsoft.com/office/powerpoint/2010/main" val="2327399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B2DF363-C8D6-7B4F-A064-18F4018CFE0A}" type="datetimeFigureOut">
              <a:rPr lang="fr-FR" smtClean="0"/>
              <a:t>26/06/18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83C677E-F812-FB4C-BDA8-DC4F65970CD2}" type="slidenum">
              <a:rPr lang="fr-FR" smtClean="0"/>
              <a:t>‹#›</a:t>
            </a:fld>
            <a:endParaRPr lang="fr-FR"/>
          </a:p>
        </p:txBody>
      </p:sp>
    </p:spTree>
    <p:extLst>
      <p:ext uri="{BB962C8B-B14F-4D97-AF65-F5344CB8AC3E}">
        <p14:creationId xmlns:p14="http://schemas.microsoft.com/office/powerpoint/2010/main" val="930593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AB2DF363-C8D6-7B4F-A064-18F4018CFE0A}" type="datetimeFigureOut">
              <a:rPr lang="fr-FR" smtClean="0"/>
              <a:t>26/06/18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83C677E-F812-FB4C-BDA8-DC4F65970CD2}" type="slidenum">
              <a:rPr lang="fr-FR" smtClean="0"/>
              <a:t>‹#›</a:t>
            </a:fld>
            <a:endParaRPr lang="fr-FR"/>
          </a:p>
        </p:txBody>
      </p:sp>
    </p:spTree>
    <p:extLst>
      <p:ext uri="{BB962C8B-B14F-4D97-AF65-F5344CB8AC3E}">
        <p14:creationId xmlns:p14="http://schemas.microsoft.com/office/powerpoint/2010/main" val="3269808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B2DF363-C8D6-7B4F-A064-18F4018CFE0A}" type="datetimeFigureOut">
              <a:rPr lang="fr-FR" smtClean="0"/>
              <a:t>26/06/18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83C677E-F812-FB4C-BDA8-DC4F65970CD2}" type="slidenum">
              <a:rPr lang="fr-FR" smtClean="0"/>
              <a:t>‹#›</a:t>
            </a:fld>
            <a:endParaRPr lang="fr-FR"/>
          </a:p>
        </p:txBody>
      </p:sp>
    </p:spTree>
    <p:extLst>
      <p:ext uri="{BB962C8B-B14F-4D97-AF65-F5344CB8AC3E}">
        <p14:creationId xmlns:p14="http://schemas.microsoft.com/office/powerpoint/2010/main" val="3601575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2"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B2DF363-C8D6-7B4F-A064-18F4018CFE0A}" type="datetimeFigureOut">
              <a:rPr lang="fr-FR" smtClean="0"/>
              <a:t>26/06/18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83C677E-F812-FB4C-BDA8-DC4F65970CD2}" type="slidenum">
              <a:rPr lang="fr-FR" smtClean="0"/>
              <a:t>‹#›</a:t>
            </a:fld>
            <a:endParaRPr lang="fr-FR"/>
          </a:p>
        </p:txBody>
      </p:sp>
    </p:spTree>
    <p:extLst>
      <p:ext uri="{BB962C8B-B14F-4D97-AF65-F5344CB8AC3E}">
        <p14:creationId xmlns:p14="http://schemas.microsoft.com/office/powerpoint/2010/main" val="2046656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1"/>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B2DF363-C8D6-7B4F-A064-18F4018CFE0A}" type="datetimeFigureOut">
              <a:rPr lang="fr-FR" smtClean="0"/>
              <a:t>26/06/18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83C677E-F812-FB4C-BDA8-DC4F65970CD2}" type="slidenum">
              <a:rPr lang="fr-FR" smtClean="0"/>
              <a:t>‹#›</a:t>
            </a:fld>
            <a:endParaRPr lang="fr-FR"/>
          </a:p>
        </p:txBody>
      </p:sp>
    </p:spTree>
    <p:extLst>
      <p:ext uri="{BB962C8B-B14F-4D97-AF65-F5344CB8AC3E}">
        <p14:creationId xmlns:p14="http://schemas.microsoft.com/office/powerpoint/2010/main" val="27036662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2DF363-C8D6-7B4F-A064-18F4018CFE0A}" type="datetimeFigureOut">
              <a:rPr lang="fr-FR" smtClean="0"/>
              <a:t>26/06/18</a:t>
            </a:fld>
            <a:endParaRPr lang="fr-FR"/>
          </a:p>
        </p:txBody>
      </p:sp>
      <p:sp>
        <p:nvSpPr>
          <p:cNvPr id="5" name="Espace réservé du pied de page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3C677E-F812-FB4C-BDA8-DC4F65970CD2}" type="slidenum">
              <a:rPr lang="fr-FR" smtClean="0"/>
              <a:t>‹#›</a:t>
            </a:fld>
            <a:endParaRPr lang="fr-FR"/>
          </a:p>
        </p:txBody>
      </p:sp>
    </p:spTree>
    <p:extLst>
      <p:ext uri="{BB962C8B-B14F-4D97-AF65-F5344CB8AC3E}">
        <p14:creationId xmlns:p14="http://schemas.microsoft.com/office/powerpoint/2010/main" val="12936763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1.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O_Toulouse_logo_bleu_baselin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6361" y="66342"/>
            <a:ext cx="5777523" cy="2800354"/>
          </a:xfrm>
          <a:prstGeom prst="rect">
            <a:avLst/>
          </a:prstGeom>
        </p:spPr>
      </p:pic>
      <p:sp>
        <p:nvSpPr>
          <p:cNvPr id="5" name="ZoneTexte 4"/>
          <p:cNvSpPr txBox="1"/>
          <p:nvPr/>
        </p:nvSpPr>
        <p:spPr>
          <a:xfrm>
            <a:off x="89425" y="2978542"/>
            <a:ext cx="8959795" cy="2677656"/>
          </a:xfrm>
          <a:prstGeom prst="rect">
            <a:avLst/>
          </a:prstGeom>
          <a:noFill/>
        </p:spPr>
        <p:txBody>
          <a:bodyPr wrap="square" rtlCol="0">
            <a:spAutoFit/>
          </a:bodyPr>
          <a:lstStyle/>
          <a:p>
            <a:pPr algn="ctr"/>
            <a:r>
              <a:rPr lang="fr-FR" sz="5400" b="1" dirty="0" smtClean="0"/>
              <a:t>Régie ou Délégation de </a:t>
            </a:r>
          </a:p>
          <a:p>
            <a:pPr algn="ctr"/>
            <a:r>
              <a:rPr lang="fr-FR" sz="5400" b="1" dirty="0" smtClean="0"/>
              <a:t>service public - DSP</a:t>
            </a:r>
          </a:p>
          <a:p>
            <a:pPr algn="ctr"/>
            <a:r>
              <a:rPr lang="fr-FR" sz="6000" b="1" dirty="0" smtClean="0"/>
              <a:t>Les enjeux</a:t>
            </a:r>
            <a:endParaRPr lang="fr-FR" sz="6000" b="1" dirty="0"/>
          </a:p>
        </p:txBody>
      </p:sp>
      <p:sp>
        <p:nvSpPr>
          <p:cNvPr id="3" name="ZoneTexte 2"/>
          <p:cNvSpPr txBox="1"/>
          <p:nvPr/>
        </p:nvSpPr>
        <p:spPr>
          <a:xfrm>
            <a:off x="5619287" y="5793946"/>
            <a:ext cx="3195857" cy="646331"/>
          </a:xfrm>
          <a:prstGeom prst="rect">
            <a:avLst/>
          </a:prstGeom>
          <a:noFill/>
        </p:spPr>
        <p:txBody>
          <a:bodyPr wrap="none" rtlCol="0">
            <a:spAutoFit/>
          </a:bodyPr>
          <a:lstStyle/>
          <a:p>
            <a:r>
              <a:rPr lang="fr-FR" sz="3600" b="1" dirty="0" smtClean="0"/>
              <a:t>Printemps 2018</a:t>
            </a:r>
            <a:endParaRPr lang="fr-FR" sz="3600" b="1" dirty="0"/>
          </a:p>
        </p:txBody>
      </p:sp>
    </p:spTree>
    <p:extLst>
      <p:ext uri="{BB962C8B-B14F-4D97-AF65-F5344CB8AC3E}">
        <p14:creationId xmlns:p14="http://schemas.microsoft.com/office/powerpoint/2010/main" val="136542042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170488" y="230834"/>
            <a:ext cx="6293561" cy="461665"/>
          </a:xfrm>
          <a:prstGeom prst="rect">
            <a:avLst/>
          </a:prstGeom>
          <a:noFill/>
        </p:spPr>
        <p:txBody>
          <a:bodyPr wrap="square" rtlCol="0">
            <a:spAutoFit/>
          </a:bodyPr>
          <a:lstStyle/>
          <a:p>
            <a:pPr algn="ctr"/>
            <a:r>
              <a:rPr lang="fr-FR" sz="2400" b="1" dirty="0" smtClean="0"/>
              <a:t>Quelques éléments de cadrage</a:t>
            </a:r>
            <a:endParaRPr lang="fr-FR" sz="2400" b="1" dirty="0"/>
          </a:p>
        </p:txBody>
      </p:sp>
      <p:sp>
        <p:nvSpPr>
          <p:cNvPr id="5" name="ZoneTexte 4"/>
          <p:cNvSpPr txBox="1"/>
          <p:nvPr/>
        </p:nvSpPr>
        <p:spPr>
          <a:xfrm>
            <a:off x="385164" y="908395"/>
            <a:ext cx="8331915" cy="923330"/>
          </a:xfrm>
          <a:prstGeom prst="rect">
            <a:avLst/>
          </a:prstGeom>
          <a:noFill/>
        </p:spPr>
        <p:txBody>
          <a:bodyPr wrap="square" rtlCol="0">
            <a:spAutoFit/>
          </a:bodyPr>
          <a:lstStyle/>
          <a:p>
            <a:r>
              <a:rPr lang="fr-FR" b="1" u="sng" dirty="0" smtClean="0"/>
              <a:t>Le prix du m3 d’eau distribué et traité</a:t>
            </a:r>
          </a:p>
          <a:p>
            <a:r>
              <a:rPr lang="fr-FR" dirty="0" smtClean="0"/>
              <a:t>Il est admis que celui-ci est en général </a:t>
            </a:r>
            <a:r>
              <a:rPr lang="fr-FR" b="1" dirty="0" smtClean="0"/>
              <a:t>15 à 20% moins cher </a:t>
            </a:r>
            <a:r>
              <a:rPr lang="fr-FR" dirty="0" smtClean="0"/>
              <a:t>quand le service est géré </a:t>
            </a:r>
            <a:r>
              <a:rPr lang="fr-FR" b="1" dirty="0" smtClean="0"/>
              <a:t>en régie </a:t>
            </a:r>
            <a:r>
              <a:rPr lang="fr-FR" dirty="0" smtClean="0"/>
              <a:t>par rapport à la gestion concédée</a:t>
            </a:r>
            <a:endParaRPr lang="fr-FR" dirty="0"/>
          </a:p>
        </p:txBody>
      </p:sp>
      <p:sp>
        <p:nvSpPr>
          <p:cNvPr id="7" name="Rectangle 6"/>
          <p:cNvSpPr/>
          <p:nvPr/>
        </p:nvSpPr>
        <p:spPr>
          <a:xfrm>
            <a:off x="381726" y="1812116"/>
            <a:ext cx="8467948" cy="1200329"/>
          </a:xfrm>
          <a:prstGeom prst="rect">
            <a:avLst/>
          </a:prstGeom>
        </p:spPr>
        <p:txBody>
          <a:bodyPr wrap="square">
            <a:spAutoFit/>
          </a:bodyPr>
          <a:lstStyle/>
          <a:p>
            <a:r>
              <a:rPr lang="fr-FR" sz="1400" i="1" dirty="0"/>
              <a:t>«En 2010, le prix moyen de l’eau potable s’élève à </a:t>
            </a:r>
            <a:r>
              <a:rPr lang="fr-FR" sz="1400" b="1" i="1" dirty="0"/>
              <a:t>1,61€</a:t>
            </a:r>
            <a:r>
              <a:rPr lang="fr-FR" sz="1400" i="1" dirty="0"/>
              <a:t> TTC/m3 pour les communes dont le service est géré </a:t>
            </a:r>
            <a:r>
              <a:rPr lang="fr-FR" sz="1400" b="1" i="1" dirty="0"/>
              <a:t>en régie </a:t>
            </a:r>
            <a:r>
              <a:rPr lang="fr-FR" sz="1400" i="1" dirty="0"/>
              <a:t>et à </a:t>
            </a:r>
            <a:r>
              <a:rPr lang="fr-FR" sz="1400" b="1" i="1" dirty="0"/>
              <a:t>1,94€</a:t>
            </a:r>
            <a:r>
              <a:rPr lang="fr-FR" sz="1400" i="1" dirty="0"/>
              <a:t> TTC/m3 pour les communes dont le </a:t>
            </a:r>
            <a:r>
              <a:rPr lang="fr-FR" sz="1400" b="1" i="1" dirty="0"/>
              <a:t>service</a:t>
            </a:r>
            <a:r>
              <a:rPr lang="fr-FR" sz="1400" i="1" dirty="0"/>
              <a:t> est </a:t>
            </a:r>
            <a:r>
              <a:rPr lang="fr-FR" sz="1400" b="1" i="1" dirty="0"/>
              <a:t>délégué</a:t>
            </a:r>
            <a:r>
              <a:rPr lang="fr-FR" sz="1400" i="1" dirty="0"/>
              <a:t>.»</a:t>
            </a:r>
            <a:endParaRPr lang="fr-FR" sz="1400" dirty="0"/>
          </a:p>
          <a:p>
            <a:r>
              <a:rPr lang="fr-FR" sz="1400" i="1" dirty="0"/>
              <a:t>«En moyenne, le prix de l’assainissement collectif s’élève à </a:t>
            </a:r>
            <a:r>
              <a:rPr lang="fr-FR" sz="1400" b="1" i="1" dirty="0"/>
              <a:t>1,64€</a:t>
            </a:r>
            <a:r>
              <a:rPr lang="fr-FR" sz="1400" i="1" dirty="0"/>
              <a:t> TTC/m3 en 2010 pour les communes dont le service est géré </a:t>
            </a:r>
            <a:r>
              <a:rPr lang="fr-FR" sz="1400" b="1" i="1" dirty="0"/>
              <a:t>en régie</a:t>
            </a:r>
            <a:r>
              <a:rPr lang="fr-FR" sz="1400" i="1" dirty="0"/>
              <a:t> et à </a:t>
            </a:r>
            <a:r>
              <a:rPr lang="fr-FR" sz="1400" b="1" i="1" dirty="0"/>
              <a:t>1,91€</a:t>
            </a:r>
            <a:r>
              <a:rPr lang="fr-FR" sz="1400" i="1" dirty="0"/>
              <a:t> TTC/m3 lorsqu’il est délégué.</a:t>
            </a:r>
            <a:r>
              <a:rPr lang="fr-FR" sz="1400" i="1" dirty="0" smtClean="0"/>
              <a:t>»</a:t>
            </a:r>
          </a:p>
          <a:p>
            <a:r>
              <a:rPr lang="fr-FR" sz="1400" dirty="0" smtClean="0"/>
              <a:t>Source : Brochure de l’agence de l’eau Adour-Garonne</a:t>
            </a:r>
            <a:endParaRPr lang="fr-FR" sz="1400" dirty="0"/>
          </a:p>
        </p:txBody>
      </p:sp>
      <p:sp>
        <p:nvSpPr>
          <p:cNvPr id="9" name="ZoneTexte 8"/>
          <p:cNvSpPr txBox="1"/>
          <p:nvPr/>
        </p:nvSpPr>
        <p:spPr>
          <a:xfrm>
            <a:off x="381724" y="2959261"/>
            <a:ext cx="5475214" cy="369332"/>
          </a:xfrm>
          <a:prstGeom prst="rect">
            <a:avLst/>
          </a:prstGeom>
          <a:noFill/>
        </p:spPr>
        <p:txBody>
          <a:bodyPr wrap="none" rtlCol="0">
            <a:spAutoFit/>
          </a:bodyPr>
          <a:lstStyle/>
          <a:p>
            <a:r>
              <a:rPr lang="fr-FR" b="1" dirty="0" smtClean="0"/>
              <a:t>Quand le service est géré par la collectivité elle-même :</a:t>
            </a:r>
            <a:endParaRPr lang="fr-FR" b="1" dirty="0"/>
          </a:p>
        </p:txBody>
      </p:sp>
      <p:sp>
        <p:nvSpPr>
          <p:cNvPr id="10" name="ZoneTexte 9"/>
          <p:cNvSpPr txBox="1"/>
          <p:nvPr/>
        </p:nvSpPr>
        <p:spPr>
          <a:xfrm>
            <a:off x="605849" y="3259419"/>
            <a:ext cx="3113916" cy="369332"/>
          </a:xfrm>
          <a:prstGeom prst="rect">
            <a:avLst/>
          </a:prstGeom>
          <a:noFill/>
        </p:spPr>
        <p:txBody>
          <a:bodyPr wrap="none" rtlCol="0">
            <a:spAutoFit/>
          </a:bodyPr>
          <a:lstStyle/>
          <a:p>
            <a:r>
              <a:rPr lang="fr-FR" dirty="0" smtClean="0"/>
              <a:t>Pas d’actionnaires à rémunérer</a:t>
            </a:r>
            <a:endParaRPr lang="fr-FR" dirty="0"/>
          </a:p>
        </p:txBody>
      </p:sp>
      <p:sp>
        <p:nvSpPr>
          <p:cNvPr id="11" name="ZoneTexte 10"/>
          <p:cNvSpPr txBox="1"/>
          <p:nvPr/>
        </p:nvSpPr>
        <p:spPr>
          <a:xfrm>
            <a:off x="605850" y="3507713"/>
            <a:ext cx="3663946" cy="369332"/>
          </a:xfrm>
          <a:prstGeom prst="rect">
            <a:avLst/>
          </a:prstGeom>
          <a:noFill/>
        </p:spPr>
        <p:txBody>
          <a:bodyPr wrap="none" rtlCol="0">
            <a:spAutoFit/>
          </a:bodyPr>
          <a:lstStyle/>
          <a:p>
            <a:r>
              <a:rPr lang="fr-FR" dirty="0" smtClean="0"/>
              <a:t>Pas de frais de siège à faire remonter</a:t>
            </a:r>
            <a:endParaRPr lang="fr-FR" dirty="0"/>
          </a:p>
        </p:txBody>
      </p:sp>
      <p:sp>
        <p:nvSpPr>
          <p:cNvPr id="12" name="ZoneTexte 11"/>
          <p:cNvSpPr txBox="1"/>
          <p:nvPr/>
        </p:nvSpPr>
        <p:spPr>
          <a:xfrm>
            <a:off x="605851" y="4071470"/>
            <a:ext cx="7886669" cy="369332"/>
          </a:xfrm>
          <a:prstGeom prst="rect">
            <a:avLst/>
          </a:prstGeom>
          <a:noFill/>
        </p:spPr>
        <p:txBody>
          <a:bodyPr wrap="none" rtlCol="0">
            <a:spAutoFit/>
          </a:bodyPr>
          <a:lstStyle/>
          <a:p>
            <a:r>
              <a:rPr lang="fr-FR" dirty="0" smtClean="0"/>
              <a:t>Pas de frais de </a:t>
            </a:r>
            <a:r>
              <a:rPr lang="fr-FR" dirty="0"/>
              <a:t>lobbying et </a:t>
            </a:r>
            <a:r>
              <a:rPr lang="fr-FR" dirty="0" smtClean="0"/>
              <a:t>des </a:t>
            </a:r>
            <a:r>
              <a:rPr lang="fr-FR" dirty="0"/>
              <a:t>frais de communication en lien direct avec l’activité</a:t>
            </a:r>
          </a:p>
        </p:txBody>
      </p:sp>
      <p:sp>
        <p:nvSpPr>
          <p:cNvPr id="14" name="ZoneTexte 13"/>
          <p:cNvSpPr txBox="1"/>
          <p:nvPr/>
        </p:nvSpPr>
        <p:spPr>
          <a:xfrm>
            <a:off x="605851" y="4339870"/>
            <a:ext cx="8243823" cy="646331"/>
          </a:xfrm>
          <a:prstGeom prst="rect">
            <a:avLst/>
          </a:prstGeom>
          <a:noFill/>
        </p:spPr>
        <p:txBody>
          <a:bodyPr wrap="square" rtlCol="0">
            <a:spAutoFit/>
          </a:bodyPr>
          <a:lstStyle/>
          <a:p>
            <a:r>
              <a:rPr lang="fr-FR" dirty="0" smtClean="0"/>
              <a:t>Pas besoin de dégager des bénéfices pour se diversifier, conquérir des marchés à l’international (se souvenir de Messier </a:t>
            </a:r>
            <a:r>
              <a:rPr lang="mr-IN" dirty="0" smtClean="0"/>
              <a:t>–</a:t>
            </a:r>
            <a:r>
              <a:rPr lang="fr-FR" dirty="0" smtClean="0"/>
              <a:t> J6M et de Vivendi)</a:t>
            </a:r>
            <a:endParaRPr lang="fr-FR" dirty="0"/>
          </a:p>
        </p:txBody>
      </p:sp>
      <p:sp>
        <p:nvSpPr>
          <p:cNvPr id="15" name="ZoneTexte 14"/>
          <p:cNvSpPr txBox="1"/>
          <p:nvPr/>
        </p:nvSpPr>
        <p:spPr>
          <a:xfrm>
            <a:off x="381726" y="4886064"/>
            <a:ext cx="8614415" cy="923330"/>
          </a:xfrm>
          <a:prstGeom prst="rect">
            <a:avLst/>
          </a:prstGeom>
          <a:noFill/>
        </p:spPr>
        <p:txBody>
          <a:bodyPr wrap="square" rtlCol="0">
            <a:spAutoFit/>
          </a:bodyPr>
          <a:lstStyle/>
          <a:p>
            <a:r>
              <a:rPr lang="fr-FR" dirty="0" smtClean="0"/>
              <a:t>Tout l’argent du service va au service (« l’argent de l’eau va à l’eau ») ; et d’éventuels excédents peuvent servir à améliorer le service, ajuster les tarifs, accélérer les investissements, travailler sur la ressource en amont et en aval</a:t>
            </a:r>
            <a:endParaRPr lang="fr-FR" dirty="0"/>
          </a:p>
        </p:txBody>
      </p:sp>
      <p:sp>
        <p:nvSpPr>
          <p:cNvPr id="16" name="ZoneTexte 15"/>
          <p:cNvSpPr txBox="1"/>
          <p:nvPr/>
        </p:nvSpPr>
        <p:spPr>
          <a:xfrm>
            <a:off x="605851" y="3777396"/>
            <a:ext cx="7037957" cy="369332"/>
          </a:xfrm>
          <a:prstGeom prst="rect">
            <a:avLst/>
          </a:prstGeom>
          <a:noFill/>
        </p:spPr>
        <p:txBody>
          <a:bodyPr wrap="none" rtlCol="0">
            <a:spAutoFit/>
          </a:bodyPr>
          <a:lstStyle/>
          <a:p>
            <a:r>
              <a:rPr lang="fr-FR" dirty="0" smtClean="0"/>
              <a:t>Pas de filiales à engraisser dans l’ingénierie, le bâtiment et le génie civil</a:t>
            </a:r>
            <a:r>
              <a:rPr lang="mr-IN" dirty="0" smtClean="0"/>
              <a:t>…</a:t>
            </a:r>
            <a:endParaRPr lang="fr-FR" dirty="0"/>
          </a:p>
        </p:txBody>
      </p:sp>
      <p:sp>
        <p:nvSpPr>
          <p:cNvPr id="17" name="ZoneTexte 16"/>
          <p:cNvSpPr txBox="1"/>
          <p:nvPr/>
        </p:nvSpPr>
        <p:spPr>
          <a:xfrm>
            <a:off x="385161" y="6476269"/>
            <a:ext cx="8222723" cy="369332"/>
          </a:xfrm>
          <a:prstGeom prst="rect">
            <a:avLst/>
          </a:prstGeom>
          <a:noFill/>
        </p:spPr>
        <p:txBody>
          <a:bodyPr wrap="square" rtlCol="0">
            <a:spAutoFit/>
          </a:bodyPr>
          <a:lstStyle/>
          <a:p>
            <a:r>
              <a:rPr lang="fr-FR" dirty="0" smtClean="0"/>
              <a:t>A noter quand même que </a:t>
            </a:r>
            <a:r>
              <a:rPr lang="fr-FR" b="1" dirty="0"/>
              <a:t>l</a:t>
            </a:r>
            <a:r>
              <a:rPr lang="fr-FR" b="1" dirty="0" smtClean="0"/>
              <a:t>e vrai prix est le prix le plus juste, pas le prix le plus bas</a:t>
            </a:r>
            <a:endParaRPr lang="fr-FR" b="1" dirty="0"/>
          </a:p>
        </p:txBody>
      </p:sp>
      <p:sp>
        <p:nvSpPr>
          <p:cNvPr id="2" name="ZoneTexte 1"/>
          <p:cNvSpPr txBox="1"/>
          <p:nvPr/>
        </p:nvSpPr>
        <p:spPr>
          <a:xfrm>
            <a:off x="381726" y="5691751"/>
            <a:ext cx="8693607" cy="923330"/>
          </a:xfrm>
          <a:prstGeom prst="rect">
            <a:avLst/>
          </a:prstGeom>
          <a:noFill/>
        </p:spPr>
        <p:txBody>
          <a:bodyPr wrap="square" rtlCol="0">
            <a:spAutoFit/>
          </a:bodyPr>
          <a:lstStyle/>
          <a:p>
            <a:r>
              <a:rPr lang="fr-FR" b="1" dirty="0" smtClean="0"/>
              <a:t>Un ordre de grandeur : </a:t>
            </a:r>
            <a:r>
              <a:rPr lang="fr-FR" dirty="0" smtClean="0"/>
              <a:t>si les offres de DSP respectent les objectifs fixés pat TM </a:t>
            </a:r>
            <a:r>
              <a:rPr lang="fr-FR" sz="1400" dirty="0" smtClean="0"/>
              <a:t>(4% de bénéfice après impôts et 3% de frais de siège)</a:t>
            </a:r>
            <a:r>
              <a:rPr lang="fr-FR" dirty="0" smtClean="0"/>
              <a:t>, ce sont plus de 85 000 000 € qui seront empochés par le délégataire sur la durée du contrat (équivalent à 3,7 années de travaux eau et </a:t>
            </a:r>
            <a:r>
              <a:rPr lang="fr-FR" dirty="0" err="1" smtClean="0"/>
              <a:t>assain</a:t>
            </a:r>
            <a:r>
              <a:rPr lang="fr-FR" dirty="0" smtClean="0"/>
              <a:t>.)</a:t>
            </a:r>
            <a:endParaRPr lang="fr-FR" dirty="0"/>
          </a:p>
        </p:txBody>
      </p:sp>
      <p:pic>
        <p:nvPicPr>
          <p:cNvPr id="6" name="Image 5" descr="O_Toulouse_logo_bleu_baselin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2"/>
            <a:ext cx="1791361" cy="868269"/>
          </a:xfrm>
          <a:prstGeom prst="rect">
            <a:avLst/>
          </a:prstGeom>
        </p:spPr>
      </p:pic>
    </p:spTree>
    <p:extLst>
      <p:ext uri="{BB962C8B-B14F-4D97-AF65-F5344CB8AC3E}">
        <p14:creationId xmlns:p14="http://schemas.microsoft.com/office/powerpoint/2010/main" val="1734653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9" grpId="0"/>
      <p:bldP spid="10" grpId="0"/>
      <p:bldP spid="11" grpId="0"/>
      <p:bldP spid="12" grpId="0"/>
      <p:bldP spid="14" grpId="0"/>
      <p:bldP spid="15" grpId="0"/>
      <p:bldP spid="16" grpId="0"/>
      <p:bldP spid="17" grpId="0"/>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753448" y="160264"/>
            <a:ext cx="6695629" cy="461665"/>
          </a:xfrm>
          <a:prstGeom prst="rect">
            <a:avLst/>
          </a:prstGeom>
          <a:noFill/>
        </p:spPr>
        <p:txBody>
          <a:bodyPr wrap="square" rtlCol="0">
            <a:spAutoFit/>
          </a:bodyPr>
          <a:lstStyle/>
          <a:p>
            <a:pPr algn="ctr"/>
            <a:r>
              <a:rPr lang="fr-FR" sz="2400" b="1" dirty="0" smtClean="0"/>
              <a:t>Quelques éléments de cadrage</a:t>
            </a:r>
            <a:endParaRPr lang="fr-FR" sz="2400" b="1" dirty="0"/>
          </a:p>
        </p:txBody>
      </p:sp>
      <p:sp>
        <p:nvSpPr>
          <p:cNvPr id="5" name="ZoneTexte 4"/>
          <p:cNvSpPr txBox="1"/>
          <p:nvPr/>
        </p:nvSpPr>
        <p:spPr>
          <a:xfrm>
            <a:off x="1753451" y="595994"/>
            <a:ext cx="6962148" cy="369332"/>
          </a:xfrm>
          <a:prstGeom prst="rect">
            <a:avLst/>
          </a:prstGeom>
          <a:noFill/>
        </p:spPr>
        <p:txBody>
          <a:bodyPr wrap="square" rtlCol="0">
            <a:spAutoFit/>
          </a:bodyPr>
          <a:lstStyle/>
          <a:p>
            <a:r>
              <a:rPr lang="fr-FR" b="1" u="sng" dirty="0" smtClean="0"/>
              <a:t>La démocratie </a:t>
            </a:r>
            <a:r>
              <a:rPr lang="mr-IN" b="1" u="sng" dirty="0" smtClean="0"/>
              <a:t>–</a:t>
            </a:r>
            <a:r>
              <a:rPr lang="fr-FR" b="1" u="sng" dirty="0" smtClean="0"/>
              <a:t> Le contrôle sur le service</a:t>
            </a:r>
          </a:p>
        </p:txBody>
      </p:sp>
      <p:sp>
        <p:nvSpPr>
          <p:cNvPr id="2" name="ZoneTexte 1"/>
          <p:cNvSpPr txBox="1"/>
          <p:nvPr/>
        </p:nvSpPr>
        <p:spPr>
          <a:xfrm>
            <a:off x="383681" y="975082"/>
            <a:ext cx="8415192" cy="646331"/>
          </a:xfrm>
          <a:prstGeom prst="rect">
            <a:avLst/>
          </a:prstGeom>
          <a:noFill/>
        </p:spPr>
        <p:txBody>
          <a:bodyPr wrap="square" rtlCol="0">
            <a:spAutoFit/>
          </a:bodyPr>
          <a:lstStyle/>
          <a:p>
            <a:r>
              <a:rPr lang="fr-FR" dirty="0" smtClean="0"/>
              <a:t>Le </a:t>
            </a:r>
            <a:r>
              <a:rPr lang="fr-FR" b="1" dirty="0" smtClean="0"/>
              <a:t>conseil d’administration de la régie </a:t>
            </a:r>
            <a:r>
              <a:rPr lang="fr-FR" dirty="0" smtClean="0"/>
              <a:t>personnalisée est </a:t>
            </a:r>
            <a:r>
              <a:rPr lang="fr-FR" b="1" dirty="0" smtClean="0"/>
              <a:t>composé d’élus </a:t>
            </a:r>
            <a:r>
              <a:rPr lang="fr-FR" dirty="0" smtClean="0"/>
              <a:t>(ils doivent être </a:t>
            </a:r>
            <a:r>
              <a:rPr lang="fr-FR" b="1" dirty="0" smtClean="0"/>
              <a:t>majoritaires</a:t>
            </a:r>
            <a:r>
              <a:rPr lang="fr-FR" dirty="0" smtClean="0"/>
              <a:t>) et de </a:t>
            </a:r>
            <a:r>
              <a:rPr lang="fr-FR" b="1" dirty="0" smtClean="0"/>
              <a:t>représentants d’autres personnalités morales</a:t>
            </a:r>
            <a:r>
              <a:rPr lang="fr-FR" dirty="0" smtClean="0"/>
              <a:t>.</a:t>
            </a:r>
            <a:endParaRPr lang="fr-FR" dirty="0"/>
          </a:p>
        </p:txBody>
      </p:sp>
      <p:sp>
        <p:nvSpPr>
          <p:cNvPr id="3" name="ZoneTexte 2"/>
          <p:cNvSpPr txBox="1"/>
          <p:nvPr/>
        </p:nvSpPr>
        <p:spPr>
          <a:xfrm>
            <a:off x="383685" y="1518010"/>
            <a:ext cx="8547889" cy="1477328"/>
          </a:xfrm>
          <a:prstGeom prst="rect">
            <a:avLst/>
          </a:prstGeom>
          <a:noFill/>
        </p:spPr>
        <p:txBody>
          <a:bodyPr wrap="square" rtlCol="0">
            <a:spAutoFit/>
          </a:bodyPr>
          <a:lstStyle/>
          <a:p>
            <a:r>
              <a:rPr lang="fr-FR" dirty="0" smtClean="0"/>
              <a:t>Ces personnalités morales, qui ont voix délibérative, peuvent être des </a:t>
            </a:r>
            <a:r>
              <a:rPr lang="fr-FR" b="1" dirty="0" smtClean="0"/>
              <a:t>associations d’usagers</a:t>
            </a:r>
            <a:r>
              <a:rPr lang="fr-FR" dirty="0" smtClean="0"/>
              <a:t>, des </a:t>
            </a:r>
            <a:r>
              <a:rPr lang="fr-FR" b="1" dirty="0" smtClean="0"/>
              <a:t>comités de quartiers</a:t>
            </a:r>
            <a:r>
              <a:rPr lang="fr-FR" dirty="0" smtClean="0"/>
              <a:t>, des </a:t>
            </a:r>
            <a:r>
              <a:rPr lang="fr-FR" b="1" dirty="0" smtClean="0"/>
              <a:t>associations de défense de l’environnement</a:t>
            </a:r>
            <a:r>
              <a:rPr lang="fr-FR" b="1" dirty="0"/>
              <a:t> </a:t>
            </a:r>
            <a:r>
              <a:rPr lang="fr-FR" dirty="0" smtClean="0"/>
              <a:t>mais aussi des </a:t>
            </a:r>
            <a:r>
              <a:rPr lang="fr-FR" b="1" dirty="0" smtClean="0"/>
              <a:t>représentants du personnel </a:t>
            </a:r>
            <a:r>
              <a:rPr lang="fr-FR" dirty="0" smtClean="0"/>
              <a:t>(syndicats de salariés)</a:t>
            </a:r>
          </a:p>
          <a:p>
            <a:r>
              <a:rPr lang="fr-FR" dirty="0" smtClean="0"/>
              <a:t>En étant au CA de la régie, elles </a:t>
            </a:r>
            <a:r>
              <a:rPr lang="fr-FR" dirty="0" err="1" smtClean="0"/>
              <a:t>co-dirigent</a:t>
            </a:r>
            <a:r>
              <a:rPr lang="fr-FR" dirty="0" smtClean="0"/>
              <a:t> le service ; </a:t>
            </a:r>
            <a:r>
              <a:rPr lang="fr-FR" b="1" dirty="0" smtClean="0"/>
              <a:t>leur rôle n’est absolument pas anecdotique</a:t>
            </a:r>
            <a:endParaRPr lang="fr-FR" b="1" dirty="0"/>
          </a:p>
        </p:txBody>
      </p:sp>
      <p:sp>
        <p:nvSpPr>
          <p:cNvPr id="6" name="ZoneTexte 5"/>
          <p:cNvSpPr txBox="1"/>
          <p:nvPr/>
        </p:nvSpPr>
        <p:spPr>
          <a:xfrm>
            <a:off x="381725" y="3735211"/>
            <a:ext cx="8502352" cy="1200329"/>
          </a:xfrm>
          <a:prstGeom prst="rect">
            <a:avLst/>
          </a:prstGeom>
          <a:noFill/>
        </p:spPr>
        <p:txBody>
          <a:bodyPr wrap="square" rtlCol="0">
            <a:spAutoFit/>
          </a:bodyPr>
          <a:lstStyle/>
          <a:p>
            <a:r>
              <a:rPr lang="fr-FR" dirty="0" smtClean="0"/>
              <a:t>Dans l’hypothèse d’une </a:t>
            </a:r>
            <a:r>
              <a:rPr lang="fr-FR" b="1" dirty="0" smtClean="0"/>
              <a:t>concession de service</a:t>
            </a:r>
            <a:r>
              <a:rPr lang="fr-FR" dirty="0" smtClean="0"/>
              <a:t>, </a:t>
            </a:r>
            <a:r>
              <a:rPr lang="fr-FR" b="1" dirty="0" smtClean="0"/>
              <a:t>aucune participation des citoyens à la gestion du service. </a:t>
            </a:r>
            <a:r>
              <a:rPr lang="fr-FR" dirty="0" smtClean="0"/>
              <a:t>Le </a:t>
            </a:r>
            <a:r>
              <a:rPr lang="fr-FR" b="1" dirty="0" smtClean="0"/>
              <a:t>seul lieu de concertation </a:t>
            </a:r>
            <a:r>
              <a:rPr lang="fr-FR" dirty="0" smtClean="0"/>
              <a:t>(d’information des représentants des usagers en fait) est la </a:t>
            </a:r>
            <a:r>
              <a:rPr lang="fr-FR" b="1" dirty="0" smtClean="0"/>
              <a:t>CCSPL</a:t>
            </a:r>
            <a:r>
              <a:rPr lang="fr-FR" dirty="0" smtClean="0"/>
              <a:t> </a:t>
            </a:r>
            <a:r>
              <a:rPr lang="mr-IN" dirty="0" smtClean="0"/>
              <a:t>–</a:t>
            </a:r>
            <a:r>
              <a:rPr lang="fr-FR" dirty="0" smtClean="0"/>
              <a:t> Commission consultative des services publics locaux. Pour le personnel, c’est la CTP </a:t>
            </a:r>
            <a:r>
              <a:rPr lang="mr-IN" dirty="0" smtClean="0"/>
              <a:t>–</a:t>
            </a:r>
            <a:r>
              <a:rPr lang="fr-FR" dirty="0" smtClean="0"/>
              <a:t> Commission technique paritaire.</a:t>
            </a:r>
            <a:endParaRPr lang="fr-FR" dirty="0"/>
          </a:p>
        </p:txBody>
      </p:sp>
      <p:sp>
        <p:nvSpPr>
          <p:cNvPr id="8" name="ZoneTexte 7"/>
          <p:cNvSpPr txBox="1"/>
          <p:nvPr/>
        </p:nvSpPr>
        <p:spPr>
          <a:xfrm>
            <a:off x="383685" y="2879791"/>
            <a:ext cx="8190681" cy="923330"/>
          </a:xfrm>
          <a:prstGeom prst="rect">
            <a:avLst/>
          </a:prstGeom>
          <a:noFill/>
        </p:spPr>
        <p:txBody>
          <a:bodyPr wrap="square" rtlCol="0">
            <a:spAutoFit/>
          </a:bodyPr>
          <a:lstStyle/>
          <a:p>
            <a:r>
              <a:rPr lang="fr-FR" b="1" dirty="0" smtClean="0"/>
              <a:t>Les comptes de la régie sont publics</a:t>
            </a:r>
            <a:r>
              <a:rPr lang="fr-FR" dirty="0" smtClean="0"/>
              <a:t> - Tous </a:t>
            </a:r>
            <a:r>
              <a:rPr lang="fr-FR" dirty="0"/>
              <a:t>les élus, toutes les associations, et même tous les citoyennes/citoyens peuvent avoir accès à tous les documents comptables et exercer leur vigilance démocratique</a:t>
            </a:r>
            <a:r>
              <a:rPr lang="fr-FR" dirty="0" smtClean="0"/>
              <a:t>.</a:t>
            </a:r>
            <a:endParaRPr lang="fr-FR" dirty="0"/>
          </a:p>
        </p:txBody>
      </p:sp>
      <p:sp>
        <p:nvSpPr>
          <p:cNvPr id="18" name="ZoneTexte 17"/>
          <p:cNvSpPr txBox="1"/>
          <p:nvPr/>
        </p:nvSpPr>
        <p:spPr>
          <a:xfrm>
            <a:off x="366757" y="4826677"/>
            <a:ext cx="8560903" cy="2031325"/>
          </a:xfrm>
          <a:prstGeom prst="rect">
            <a:avLst/>
          </a:prstGeom>
          <a:noFill/>
        </p:spPr>
        <p:txBody>
          <a:bodyPr wrap="square" rtlCol="0">
            <a:spAutoFit/>
          </a:bodyPr>
          <a:lstStyle/>
          <a:p>
            <a:r>
              <a:rPr lang="fr-FR" dirty="0" smtClean="0"/>
              <a:t>Le concessionnaire doit fournir chaque année un </a:t>
            </a:r>
            <a:r>
              <a:rPr lang="fr-FR" b="1" dirty="0" smtClean="0"/>
              <a:t>rapport économique et technique sur la gestion du service.</a:t>
            </a:r>
            <a:r>
              <a:rPr lang="fr-FR" dirty="0" smtClean="0"/>
              <a:t> Le contenu détaillé de ce rapport est fixé dans le contrat entre la collectivité et le concessionnaire. D’autres instruments de suivi du service comme des tableaux de bord peuvent être mis en place.</a:t>
            </a:r>
            <a:r>
              <a:rPr lang="fr-FR" dirty="0"/>
              <a:t> </a:t>
            </a:r>
            <a:r>
              <a:rPr lang="fr-FR" dirty="0" smtClean="0"/>
              <a:t>Mais, l’expérience prouve malheureusement que </a:t>
            </a:r>
            <a:r>
              <a:rPr lang="fr-FR" b="1" dirty="0" smtClean="0"/>
              <a:t>le niveau de contrôle exercé par les collectivités sur leur concessionnaire est souvent faible </a:t>
            </a:r>
            <a:r>
              <a:rPr lang="fr-FR" sz="1600" dirty="0" smtClean="0"/>
              <a:t>(cf. les récentes émissions de télévision ou bien les ouvrages parus récemment)</a:t>
            </a:r>
          </a:p>
          <a:p>
            <a:r>
              <a:rPr lang="fr-FR" dirty="0" smtClean="0"/>
              <a:t>Voir par exemple les comptes GER</a:t>
            </a:r>
            <a:r>
              <a:rPr lang="mr-IN" dirty="0" smtClean="0"/>
              <a:t>…</a:t>
            </a:r>
            <a:r>
              <a:rPr lang="fr-FR" dirty="0" smtClean="0"/>
              <a:t> </a:t>
            </a:r>
            <a:endParaRPr lang="fr-FR" dirty="0"/>
          </a:p>
        </p:txBody>
      </p:sp>
      <p:pic>
        <p:nvPicPr>
          <p:cNvPr id="10" name="Image 9" descr="O_Toulouse_logo_bleu_baselin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
            <a:ext cx="1753448" cy="849893"/>
          </a:xfrm>
          <a:prstGeom prst="rect">
            <a:avLst/>
          </a:prstGeom>
        </p:spPr>
      </p:pic>
    </p:spTree>
    <p:extLst>
      <p:ext uri="{BB962C8B-B14F-4D97-AF65-F5344CB8AC3E}">
        <p14:creationId xmlns:p14="http://schemas.microsoft.com/office/powerpoint/2010/main" val="32109061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2" grpId="0"/>
      <p:bldP spid="3" grpId="0"/>
      <p:bldP spid="6" grpId="0"/>
      <p:bldP spid="8" grpId="0"/>
      <p:bldP spid="1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943013" y="189707"/>
            <a:ext cx="6521039" cy="461665"/>
          </a:xfrm>
          <a:prstGeom prst="rect">
            <a:avLst/>
          </a:prstGeom>
          <a:noFill/>
        </p:spPr>
        <p:txBody>
          <a:bodyPr wrap="square" rtlCol="0">
            <a:spAutoFit/>
          </a:bodyPr>
          <a:lstStyle/>
          <a:p>
            <a:pPr algn="ctr"/>
            <a:r>
              <a:rPr lang="fr-FR" sz="2400" b="1" dirty="0" smtClean="0"/>
              <a:t>Quelques éléments de cadrage</a:t>
            </a:r>
            <a:endParaRPr lang="fr-FR" sz="2400" b="1" dirty="0"/>
          </a:p>
        </p:txBody>
      </p:sp>
      <p:sp>
        <p:nvSpPr>
          <p:cNvPr id="5" name="ZoneTexte 4"/>
          <p:cNvSpPr txBox="1"/>
          <p:nvPr/>
        </p:nvSpPr>
        <p:spPr>
          <a:xfrm>
            <a:off x="381725" y="1046025"/>
            <a:ext cx="8331915" cy="369332"/>
          </a:xfrm>
          <a:prstGeom prst="rect">
            <a:avLst/>
          </a:prstGeom>
          <a:noFill/>
        </p:spPr>
        <p:txBody>
          <a:bodyPr wrap="square" rtlCol="0">
            <a:spAutoFit/>
          </a:bodyPr>
          <a:lstStyle/>
          <a:p>
            <a:r>
              <a:rPr lang="fr-FR" b="1" u="sng" dirty="0" smtClean="0"/>
              <a:t>Souplesse et réactivité dans la vie du service </a:t>
            </a:r>
          </a:p>
        </p:txBody>
      </p:sp>
      <p:sp>
        <p:nvSpPr>
          <p:cNvPr id="7" name="ZoneTexte 6"/>
          <p:cNvSpPr txBox="1"/>
          <p:nvPr/>
        </p:nvSpPr>
        <p:spPr>
          <a:xfrm>
            <a:off x="381724" y="1415357"/>
            <a:ext cx="8464999" cy="1200329"/>
          </a:xfrm>
          <a:prstGeom prst="rect">
            <a:avLst/>
          </a:prstGeom>
          <a:noFill/>
        </p:spPr>
        <p:txBody>
          <a:bodyPr wrap="square" rtlCol="0">
            <a:spAutoFit/>
          </a:bodyPr>
          <a:lstStyle/>
          <a:p>
            <a:r>
              <a:rPr lang="fr-FR" dirty="0" smtClean="0"/>
              <a:t>Dans le cas de la gestion du service par une régie, </a:t>
            </a:r>
            <a:r>
              <a:rPr lang="fr-FR" dirty="0"/>
              <a:t>toute modification dans l’exploitation du service peut être mise en œuvre sans difficultés particulières (la collectivité agit pour elle même</a:t>
            </a:r>
            <a:r>
              <a:rPr lang="fr-FR" dirty="0" smtClean="0"/>
              <a:t>) ; on pourrait parler de </a:t>
            </a:r>
            <a:r>
              <a:rPr lang="fr-FR" b="1" dirty="0" smtClean="0"/>
              <a:t>circuit court entre la collectivité </a:t>
            </a:r>
            <a:r>
              <a:rPr lang="fr-FR" dirty="0" smtClean="0"/>
              <a:t>organisatrice du service </a:t>
            </a:r>
            <a:r>
              <a:rPr lang="fr-FR" b="1" dirty="0" smtClean="0"/>
              <a:t>et </a:t>
            </a:r>
            <a:r>
              <a:rPr lang="fr-FR" b="1" u="sng" dirty="0" smtClean="0"/>
              <a:t>sa</a:t>
            </a:r>
            <a:r>
              <a:rPr lang="fr-FR" b="1" dirty="0" smtClean="0"/>
              <a:t> régie</a:t>
            </a:r>
            <a:r>
              <a:rPr lang="fr-FR" dirty="0" smtClean="0">
                <a:effectLst/>
              </a:rPr>
              <a:t> </a:t>
            </a:r>
            <a:endParaRPr lang="fr-FR" dirty="0"/>
          </a:p>
        </p:txBody>
      </p:sp>
      <p:sp>
        <p:nvSpPr>
          <p:cNvPr id="9" name="Rectangle 8"/>
          <p:cNvSpPr/>
          <p:nvPr/>
        </p:nvSpPr>
        <p:spPr>
          <a:xfrm>
            <a:off x="419081" y="2615686"/>
            <a:ext cx="8331915" cy="923330"/>
          </a:xfrm>
          <a:prstGeom prst="rect">
            <a:avLst/>
          </a:prstGeom>
        </p:spPr>
        <p:txBody>
          <a:bodyPr wrap="square">
            <a:spAutoFit/>
          </a:bodyPr>
          <a:lstStyle/>
          <a:p>
            <a:r>
              <a:rPr lang="fr-FR" dirty="0" smtClean="0"/>
              <a:t>Dans </a:t>
            </a:r>
            <a:r>
              <a:rPr lang="fr-FR" dirty="0"/>
              <a:t>l’hypothèse d’une gestion déléguée, toute modification des conditions de mise en œuvre du service demande une modification du contrat liant la collectivité (l’autorité </a:t>
            </a:r>
            <a:r>
              <a:rPr lang="fr-FR" dirty="0" err="1"/>
              <a:t>concédante</a:t>
            </a:r>
            <a:r>
              <a:rPr lang="fr-FR" dirty="0"/>
              <a:t>) à son co-contractant (le concessionnaire</a:t>
            </a:r>
            <a:r>
              <a:rPr lang="fr-FR" dirty="0" smtClean="0"/>
              <a:t>).</a:t>
            </a:r>
            <a:r>
              <a:rPr lang="fr-FR" dirty="0"/>
              <a:t> </a:t>
            </a:r>
            <a:r>
              <a:rPr lang="fr-FR" dirty="0" smtClean="0">
                <a:effectLst/>
              </a:rPr>
              <a:t> </a:t>
            </a:r>
            <a:endParaRPr lang="fr-FR" dirty="0"/>
          </a:p>
        </p:txBody>
      </p:sp>
      <p:sp>
        <p:nvSpPr>
          <p:cNvPr id="10" name="Rectangle 9"/>
          <p:cNvSpPr/>
          <p:nvPr/>
        </p:nvSpPr>
        <p:spPr>
          <a:xfrm>
            <a:off x="381727" y="3539017"/>
            <a:ext cx="8527255" cy="923330"/>
          </a:xfrm>
          <a:prstGeom prst="rect">
            <a:avLst/>
          </a:prstGeom>
        </p:spPr>
        <p:txBody>
          <a:bodyPr wrap="square">
            <a:spAutoFit/>
          </a:bodyPr>
          <a:lstStyle/>
          <a:p>
            <a:r>
              <a:rPr lang="fr-FR" dirty="0" smtClean="0"/>
              <a:t>Ce </a:t>
            </a:r>
            <a:r>
              <a:rPr lang="fr-FR" dirty="0"/>
              <a:t>qui prend du temps, demande l’intervention de juristes et de spécialistes de l’économie des contrats et est contraint par le fait que les modifications apportées au contrat ne doivent pas être de nature à modifier l’économie de celui-ci.</a:t>
            </a:r>
            <a:r>
              <a:rPr lang="fr-FR" dirty="0" smtClean="0">
                <a:effectLst/>
              </a:rPr>
              <a:t> </a:t>
            </a:r>
            <a:endParaRPr lang="fr-FR" dirty="0"/>
          </a:p>
        </p:txBody>
      </p:sp>
      <p:sp>
        <p:nvSpPr>
          <p:cNvPr id="11" name="Rectangle 10"/>
          <p:cNvSpPr/>
          <p:nvPr/>
        </p:nvSpPr>
        <p:spPr>
          <a:xfrm>
            <a:off x="447078" y="4432328"/>
            <a:ext cx="8303919" cy="646331"/>
          </a:xfrm>
          <a:prstGeom prst="rect">
            <a:avLst/>
          </a:prstGeom>
        </p:spPr>
        <p:txBody>
          <a:bodyPr wrap="square">
            <a:spAutoFit/>
          </a:bodyPr>
          <a:lstStyle/>
          <a:p>
            <a:r>
              <a:rPr lang="fr-FR" dirty="0"/>
              <a:t>Toucher à un contrat de DSP, c’est long, c’est très encadré et cela se traduit, in fine, toujours par des compromis plus ou moins satisfaisants. </a:t>
            </a:r>
          </a:p>
        </p:txBody>
      </p:sp>
      <p:sp>
        <p:nvSpPr>
          <p:cNvPr id="12" name="Rectangle 11"/>
          <p:cNvSpPr/>
          <p:nvPr/>
        </p:nvSpPr>
        <p:spPr>
          <a:xfrm>
            <a:off x="419080" y="5161178"/>
            <a:ext cx="8427643" cy="1200329"/>
          </a:xfrm>
          <a:prstGeom prst="rect">
            <a:avLst/>
          </a:prstGeom>
        </p:spPr>
        <p:txBody>
          <a:bodyPr wrap="square">
            <a:spAutoFit/>
          </a:bodyPr>
          <a:lstStyle/>
          <a:p>
            <a:r>
              <a:rPr lang="fr-FR" b="1" dirty="0"/>
              <a:t>Transparence, démocratie, souplesse et réactivité sont les quatre caractéristiques de base de la gestion publique</a:t>
            </a:r>
            <a:r>
              <a:rPr lang="fr-FR" dirty="0"/>
              <a:t>. </a:t>
            </a:r>
            <a:endParaRPr lang="fr-FR" dirty="0" smtClean="0"/>
          </a:p>
          <a:p>
            <a:r>
              <a:rPr lang="fr-FR" dirty="0" smtClean="0"/>
              <a:t>Par </a:t>
            </a:r>
            <a:r>
              <a:rPr lang="fr-FR" dirty="0"/>
              <a:t>effet de miroir, </a:t>
            </a:r>
            <a:r>
              <a:rPr lang="fr-FR" b="1" dirty="0"/>
              <a:t>opacité et lourdeur sont les deux principaux inconvénients de la gestion déléguée.</a:t>
            </a:r>
            <a:r>
              <a:rPr lang="fr-FR" dirty="0" smtClean="0">
                <a:effectLst/>
              </a:rPr>
              <a:t> </a:t>
            </a:r>
            <a:endParaRPr lang="fr-FR" dirty="0"/>
          </a:p>
        </p:txBody>
      </p:sp>
      <p:pic>
        <p:nvPicPr>
          <p:cNvPr id="13" name="Image 12" descr="O_Toulouse_logo_bleu_baselin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2"/>
            <a:ext cx="1791361" cy="868269"/>
          </a:xfrm>
          <a:prstGeom prst="rect">
            <a:avLst/>
          </a:prstGeom>
        </p:spPr>
      </p:pic>
    </p:spTree>
    <p:extLst>
      <p:ext uri="{BB962C8B-B14F-4D97-AF65-F5344CB8AC3E}">
        <p14:creationId xmlns:p14="http://schemas.microsoft.com/office/powerpoint/2010/main" val="18055394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9" grpId="0"/>
      <p:bldP spid="10"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2"/>
          <a:stretch>
            <a:fillRect/>
          </a:stretch>
        </p:blipFill>
        <p:spPr>
          <a:xfrm>
            <a:off x="0" y="997292"/>
            <a:ext cx="9144000" cy="6048141"/>
          </a:xfrm>
          <a:prstGeom prst="rect">
            <a:avLst/>
          </a:prstGeom>
        </p:spPr>
      </p:pic>
      <p:sp>
        <p:nvSpPr>
          <p:cNvPr id="6" name="ZoneTexte 5"/>
          <p:cNvSpPr txBox="1"/>
          <p:nvPr/>
        </p:nvSpPr>
        <p:spPr>
          <a:xfrm>
            <a:off x="3048702" y="166295"/>
            <a:ext cx="4292762" cy="830997"/>
          </a:xfrm>
          <a:prstGeom prst="rect">
            <a:avLst/>
          </a:prstGeom>
          <a:noFill/>
        </p:spPr>
        <p:txBody>
          <a:bodyPr wrap="none" rtlCol="0">
            <a:spAutoFit/>
          </a:bodyPr>
          <a:lstStyle/>
          <a:p>
            <a:r>
              <a:rPr lang="fr-FR" sz="2400" b="1" dirty="0" smtClean="0"/>
              <a:t>Les projections issues de l’étude </a:t>
            </a:r>
          </a:p>
          <a:p>
            <a:r>
              <a:rPr lang="fr-FR" sz="2400" b="1" dirty="0" smtClean="0"/>
              <a:t>sur la création d’une régie</a:t>
            </a:r>
            <a:endParaRPr lang="fr-FR" sz="2400" b="1" dirty="0"/>
          </a:p>
        </p:txBody>
      </p:sp>
      <p:pic>
        <p:nvPicPr>
          <p:cNvPr id="7" name="Image 6" descr="O_Toulouse_logo_bleu_baseline.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 y="2"/>
            <a:ext cx="1791361" cy="868269"/>
          </a:xfrm>
          <a:prstGeom prst="rect">
            <a:avLst/>
          </a:prstGeom>
        </p:spPr>
      </p:pic>
    </p:spTree>
    <p:extLst>
      <p:ext uri="{BB962C8B-B14F-4D97-AF65-F5344CB8AC3E}">
        <p14:creationId xmlns:p14="http://schemas.microsoft.com/office/powerpoint/2010/main" val="1036088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0" y="907644"/>
            <a:ext cx="9144000" cy="6385424"/>
          </a:xfrm>
          <a:prstGeom prst="rect">
            <a:avLst/>
          </a:prstGeom>
        </p:spPr>
      </p:pic>
      <p:pic>
        <p:nvPicPr>
          <p:cNvPr id="3" name="Image 2" descr="O_Toulouse_logo_bleu_baseline.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 y="2"/>
            <a:ext cx="1791361" cy="868269"/>
          </a:xfrm>
          <a:prstGeom prst="rect">
            <a:avLst/>
          </a:prstGeom>
        </p:spPr>
      </p:pic>
      <p:sp>
        <p:nvSpPr>
          <p:cNvPr id="4" name="ZoneTexte 3"/>
          <p:cNvSpPr txBox="1"/>
          <p:nvPr/>
        </p:nvSpPr>
        <p:spPr>
          <a:xfrm>
            <a:off x="3048702" y="90845"/>
            <a:ext cx="4292762" cy="830997"/>
          </a:xfrm>
          <a:prstGeom prst="rect">
            <a:avLst/>
          </a:prstGeom>
          <a:noFill/>
        </p:spPr>
        <p:txBody>
          <a:bodyPr wrap="none" rtlCol="0">
            <a:spAutoFit/>
          </a:bodyPr>
          <a:lstStyle/>
          <a:p>
            <a:r>
              <a:rPr lang="fr-FR" sz="2400" b="1" dirty="0" smtClean="0"/>
              <a:t>Les projections issues de l’étude </a:t>
            </a:r>
          </a:p>
          <a:p>
            <a:r>
              <a:rPr lang="fr-FR" sz="2400" b="1" dirty="0" smtClean="0"/>
              <a:t>sur la création d’une régie</a:t>
            </a:r>
            <a:endParaRPr lang="fr-FR" sz="2400" b="1" dirty="0"/>
          </a:p>
        </p:txBody>
      </p:sp>
    </p:spTree>
    <p:extLst>
      <p:ext uri="{BB962C8B-B14F-4D97-AF65-F5344CB8AC3E}">
        <p14:creationId xmlns:p14="http://schemas.microsoft.com/office/powerpoint/2010/main" val="24866099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O_Toulouse_logo_bleu_baselin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111" y="284320"/>
            <a:ext cx="7862704" cy="3811038"/>
          </a:xfrm>
          <a:prstGeom prst="rect">
            <a:avLst/>
          </a:prstGeom>
        </p:spPr>
      </p:pic>
      <p:sp>
        <p:nvSpPr>
          <p:cNvPr id="5" name="ZoneTexte 4"/>
          <p:cNvSpPr txBox="1"/>
          <p:nvPr/>
        </p:nvSpPr>
        <p:spPr>
          <a:xfrm>
            <a:off x="89425" y="4767077"/>
            <a:ext cx="8959795" cy="1015663"/>
          </a:xfrm>
          <a:prstGeom prst="rect">
            <a:avLst/>
          </a:prstGeom>
          <a:noFill/>
        </p:spPr>
        <p:txBody>
          <a:bodyPr wrap="square" rtlCol="0">
            <a:spAutoFit/>
          </a:bodyPr>
          <a:lstStyle/>
          <a:p>
            <a:pPr algn="ctr"/>
            <a:r>
              <a:rPr lang="fr-FR" sz="6000" b="1" dirty="0" smtClean="0"/>
              <a:t>Merci pour votre attention</a:t>
            </a:r>
            <a:endParaRPr lang="fr-FR" sz="6000" b="1" dirty="0"/>
          </a:p>
        </p:txBody>
      </p:sp>
    </p:spTree>
    <p:extLst>
      <p:ext uri="{BB962C8B-B14F-4D97-AF65-F5344CB8AC3E}">
        <p14:creationId xmlns:p14="http://schemas.microsoft.com/office/powerpoint/2010/main" val="2738800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525976" y="203384"/>
            <a:ext cx="7340469" cy="461665"/>
          </a:xfrm>
          <a:prstGeom prst="rect">
            <a:avLst/>
          </a:prstGeom>
          <a:noFill/>
        </p:spPr>
        <p:txBody>
          <a:bodyPr wrap="square" rtlCol="0">
            <a:spAutoFit/>
          </a:bodyPr>
          <a:lstStyle/>
          <a:p>
            <a:pPr algn="ctr"/>
            <a:r>
              <a:rPr lang="fr-FR" sz="2400" b="1" dirty="0"/>
              <a:t>Les modes de gestion des Services Publics </a:t>
            </a:r>
            <a:r>
              <a:rPr lang="fr-FR" sz="2400" b="1" dirty="0" smtClean="0"/>
              <a:t>Locaux</a:t>
            </a:r>
            <a:endParaRPr lang="fr-FR" sz="2400" b="1" dirty="0"/>
          </a:p>
        </p:txBody>
      </p:sp>
      <p:sp>
        <p:nvSpPr>
          <p:cNvPr id="6" name="Rectangle 5"/>
          <p:cNvSpPr/>
          <p:nvPr/>
        </p:nvSpPr>
        <p:spPr>
          <a:xfrm>
            <a:off x="382019" y="855554"/>
            <a:ext cx="7407534" cy="369332"/>
          </a:xfrm>
          <a:prstGeom prst="rect">
            <a:avLst/>
          </a:prstGeom>
        </p:spPr>
        <p:txBody>
          <a:bodyPr wrap="none">
            <a:spAutoFit/>
          </a:bodyPr>
          <a:lstStyle/>
          <a:p>
            <a:r>
              <a:rPr lang="fr-FR" dirty="0" smtClean="0"/>
              <a:t>Deux modes de gestion pour un service public de l’eau et de l’assainissement</a:t>
            </a:r>
            <a:endParaRPr lang="fr-FR" dirty="0"/>
          </a:p>
        </p:txBody>
      </p:sp>
      <p:sp>
        <p:nvSpPr>
          <p:cNvPr id="7" name="Rectangle 6"/>
          <p:cNvSpPr/>
          <p:nvPr/>
        </p:nvSpPr>
        <p:spPr>
          <a:xfrm>
            <a:off x="1023512" y="1235225"/>
            <a:ext cx="6521512" cy="369332"/>
          </a:xfrm>
          <a:prstGeom prst="rect">
            <a:avLst/>
          </a:prstGeom>
        </p:spPr>
        <p:txBody>
          <a:bodyPr wrap="none">
            <a:spAutoFit/>
          </a:bodyPr>
          <a:lstStyle/>
          <a:p>
            <a:r>
              <a:rPr lang="fr-FR" dirty="0"/>
              <a:t>La </a:t>
            </a:r>
            <a:r>
              <a:rPr lang="fr-FR" b="1" dirty="0"/>
              <a:t>gestion </a:t>
            </a:r>
            <a:r>
              <a:rPr lang="fr-FR" b="1" dirty="0" smtClean="0"/>
              <a:t>publique </a:t>
            </a:r>
            <a:r>
              <a:rPr lang="fr-FR" dirty="0" smtClean="0"/>
              <a:t>(régie autonome ou régie personnalisée / EPIC)</a:t>
            </a:r>
            <a:endParaRPr lang="fr-FR" dirty="0"/>
          </a:p>
        </p:txBody>
      </p:sp>
      <p:sp>
        <p:nvSpPr>
          <p:cNvPr id="8" name="Rectangle 7"/>
          <p:cNvSpPr/>
          <p:nvPr/>
        </p:nvSpPr>
        <p:spPr>
          <a:xfrm>
            <a:off x="1023514" y="1664834"/>
            <a:ext cx="5972609" cy="369332"/>
          </a:xfrm>
          <a:prstGeom prst="rect">
            <a:avLst/>
          </a:prstGeom>
        </p:spPr>
        <p:txBody>
          <a:bodyPr wrap="none">
            <a:spAutoFit/>
          </a:bodyPr>
          <a:lstStyle/>
          <a:p>
            <a:r>
              <a:rPr lang="fr-FR" dirty="0"/>
              <a:t>La </a:t>
            </a:r>
            <a:r>
              <a:rPr lang="fr-FR" b="1" dirty="0"/>
              <a:t>gestion </a:t>
            </a:r>
            <a:r>
              <a:rPr lang="fr-FR" b="1" dirty="0" smtClean="0"/>
              <a:t>déléguée </a:t>
            </a:r>
            <a:r>
              <a:rPr lang="fr-FR" dirty="0" smtClean="0"/>
              <a:t>(régie intéressée, affermage, concession)</a:t>
            </a:r>
            <a:endParaRPr lang="fr-FR" dirty="0"/>
          </a:p>
        </p:txBody>
      </p:sp>
      <p:sp>
        <p:nvSpPr>
          <p:cNvPr id="9" name="Rectangle 8"/>
          <p:cNvSpPr/>
          <p:nvPr/>
        </p:nvSpPr>
        <p:spPr>
          <a:xfrm>
            <a:off x="382022" y="3090979"/>
            <a:ext cx="8304340" cy="646331"/>
          </a:xfrm>
          <a:prstGeom prst="rect">
            <a:avLst/>
          </a:prstGeom>
        </p:spPr>
        <p:txBody>
          <a:bodyPr wrap="square">
            <a:spAutoFit/>
          </a:bodyPr>
          <a:lstStyle/>
          <a:p>
            <a:r>
              <a:rPr lang="fr-FR" dirty="0"/>
              <a:t>Pour la gestion de l’eau et de l’assainissement sur l’agglomération toulousaine, </a:t>
            </a:r>
            <a:r>
              <a:rPr lang="fr-FR" b="1" dirty="0"/>
              <a:t>Toulouse Métropole </a:t>
            </a:r>
            <a:r>
              <a:rPr lang="fr-FR" dirty="0"/>
              <a:t>(</a:t>
            </a:r>
            <a:r>
              <a:rPr lang="fr-FR" dirty="0" smtClean="0"/>
              <a:t>37 </a:t>
            </a:r>
            <a:r>
              <a:rPr lang="fr-FR" dirty="0"/>
              <a:t>communes) </a:t>
            </a:r>
            <a:r>
              <a:rPr lang="fr-FR" b="1" dirty="0"/>
              <a:t>est l’autorité organisatrice du service</a:t>
            </a:r>
          </a:p>
        </p:txBody>
      </p:sp>
      <p:sp>
        <p:nvSpPr>
          <p:cNvPr id="10" name="ZoneTexte 9"/>
          <p:cNvSpPr txBox="1"/>
          <p:nvPr/>
        </p:nvSpPr>
        <p:spPr>
          <a:xfrm>
            <a:off x="382019" y="3831166"/>
            <a:ext cx="8304340" cy="646331"/>
          </a:xfrm>
          <a:prstGeom prst="rect">
            <a:avLst/>
          </a:prstGeom>
          <a:noFill/>
        </p:spPr>
        <p:txBody>
          <a:bodyPr wrap="square" rtlCol="0">
            <a:spAutoFit/>
          </a:bodyPr>
          <a:lstStyle/>
          <a:p>
            <a:r>
              <a:rPr lang="fr-FR" b="1" dirty="0"/>
              <a:t>Deux hypothèses sont </a:t>
            </a:r>
            <a:r>
              <a:rPr lang="fr-FR" b="1" dirty="0" smtClean="0"/>
              <a:t>actuellement à l’étude </a:t>
            </a:r>
            <a:r>
              <a:rPr lang="fr-FR" dirty="0" smtClean="0"/>
              <a:t>sur </a:t>
            </a:r>
            <a:r>
              <a:rPr lang="fr-FR" dirty="0"/>
              <a:t>T</a:t>
            </a:r>
            <a:r>
              <a:rPr lang="fr-FR" dirty="0" smtClean="0"/>
              <a:t>oulouse Métropole - TM suite à une délibération du 29 juin 2018</a:t>
            </a:r>
            <a:endParaRPr lang="fr-FR" dirty="0"/>
          </a:p>
        </p:txBody>
      </p:sp>
      <p:sp>
        <p:nvSpPr>
          <p:cNvPr id="11" name="ZoneTexte 10"/>
          <p:cNvSpPr txBox="1"/>
          <p:nvPr/>
        </p:nvSpPr>
        <p:spPr>
          <a:xfrm>
            <a:off x="1023513" y="4498132"/>
            <a:ext cx="7739489" cy="369332"/>
          </a:xfrm>
          <a:prstGeom prst="rect">
            <a:avLst/>
          </a:prstGeom>
          <a:noFill/>
        </p:spPr>
        <p:txBody>
          <a:bodyPr wrap="square" rtlCol="0">
            <a:spAutoFit/>
          </a:bodyPr>
          <a:lstStyle/>
          <a:p>
            <a:r>
              <a:rPr lang="fr-FR" dirty="0" smtClean="0"/>
              <a:t>La gestion publique </a:t>
            </a:r>
            <a:r>
              <a:rPr lang="mr-IN" dirty="0" smtClean="0"/>
              <a:t>–</a:t>
            </a:r>
            <a:r>
              <a:rPr lang="fr-FR" dirty="0" smtClean="0"/>
              <a:t> </a:t>
            </a:r>
            <a:r>
              <a:rPr lang="fr-FR" dirty="0"/>
              <a:t>E</a:t>
            </a:r>
            <a:r>
              <a:rPr lang="fr-FR" dirty="0" smtClean="0"/>
              <a:t>tude menée en interne avec l’aide du groupement d’AMO</a:t>
            </a:r>
            <a:endParaRPr lang="fr-FR" dirty="0"/>
          </a:p>
        </p:txBody>
      </p:sp>
      <p:sp>
        <p:nvSpPr>
          <p:cNvPr id="12" name="ZoneTexte 11"/>
          <p:cNvSpPr txBox="1"/>
          <p:nvPr/>
        </p:nvSpPr>
        <p:spPr>
          <a:xfrm>
            <a:off x="1023513" y="4812436"/>
            <a:ext cx="7739489" cy="646331"/>
          </a:xfrm>
          <a:prstGeom prst="rect">
            <a:avLst/>
          </a:prstGeom>
          <a:noFill/>
        </p:spPr>
        <p:txBody>
          <a:bodyPr wrap="square" rtlCol="0">
            <a:spAutoFit/>
          </a:bodyPr>
          <a:lstStyle/>
          <a:p>
            <a:r>
              <a:rPr lang="fr-FR" dirty="0" smtClean="0"/>
              <a:t>La gestion déléguée </a:t>
            </a:r>
            <a:r>
              <a:rPr lang="mr-IN" dirty="0" smtClean="0"/>
              <a:t>–</a:t>
            </a:r>
            <a:r>
              <a:rPr lang="fr-FR" dirty="0" smtClean="0"/>
              <a:t> Procédure de mise en concurrence </a:t>
            </a:r>
            <a:r>
              <a:rPr lang="fr-FR" dirty="0" smtClean="0"/>
              <a:t>en </a:t>
            </a:r>
            <a:r>
              <a:rPr lang="fr-FR" dirty="0" smtClean="0"/>
              <a:t>cours ; seulement deux </a:t>
            </a:r>
            <a:r>
              <a:rPr lang="fr-FR" dirty="0" smtClean="0"/>
              <a:t>entreprises (</a:t>
            </a:r>
            <a:r>
              <a:rPr lang="fr-FR" dirty="0" err="1" smtClean="0"/>
              <a:t>Véolia</a:t>
            </a:r>
            <a:r>
              <a:rPr lang="fr-FR" dirty="0" smtClean="0"/>
              <a:t> et Suez) ont </a:t>
            </a:r>
            <a:r>
              <a:rPr lang="fr-FR" dirty="0" smtClean="0"/>
              <a:t>remis une offre</a:t>
            </a:r>
            <a:endParaRPr lang="fr-FR" dirty="0"/>
          </a:p>
        </p:txBody>
      </p:sp>
      <p:sp>
        <p:nvSpPr>
          <p:cNvPr id="13" name="ZoneTexte 12"/>
          <p:cNvSpPr txBox="1"/>
          <p:nvPr/>
        </p:nvSpPr>
        <p:spPr>
          <a:xfrm>
            <a:off x="509579" y="5436610"/>
            <a:ext cx="8176780" cy="1200329"/>
          </a:xfrm>
          <a:prstGeom prst="rect">
            <a:avLst/>
          </a:prstGeom>
          <a:noFill/>
        </p:spPr>
        <p:txBody>
          <a:bodyPr wrap="square" rtlCol="0">
            <a:spAutoFit/>
          </a:bodyPr>
          <a:lstStyle/>
          <a:p>
            <a:r>
              <a:rPr lang="fr-FR" b="1" dirty="0" smtClean="0"/>
              <a:t>Planning prévisionnel</a:t>
            </a:r>
          </a:p>
          <a:p>
            <a:pPr marL="285750" indent="-285750">
              <a:buFont typeface="Arial"/>
              <a:buChar char="•"/>
            </a:pPr>
            <a:r>
              <a:rPr lang="fr-FR" dirty="0" smtClean="0"/>
              <a:t>Remise des offres de DSP fin mai ; puis analyse et négociations durant l’été</a:t>
            </a:r>
          </a:p>
          <a:p>
            <a:pPr marL="285750" indent="-285750">
              <a:buFont typeface="Arial"/>
              <a:buChar char="•"/>
            </a:pPr>
            <a:r>
              <a:rPr lang="fr-FR" dirty="0" smtClean="0"/>
              <a:t>Etude de la gestion en régie (phase 1 sur 4 en cours) </a:t>
            </a:r>
            <a:r>
              <a:rPr lang="mr-IN" dirty="0" smtClean="0"/>
              <a:t>–</a:t>
            </a:r>
            <a:r>
              <a:rPr lang="fr-FR" dirty="0" smtClean="0"/>
              <a:t> Etude finalisée début juin</a:t>
            </a:r>
          </a:p>
          <a:p>
            <a:pPr marL="285750" indent="-285750">
              <a:buFont typeface="Arial"/>
              <a:buChar char="•"/>
            </a:pPr>
            <a:r>
              <a:rPr lang="fr-FR" dirty="0" smtClean="0"/>
              <a:t>Vote du conseil métropolitain sur le choix du mode de gestion en décembre 2018</a:t>
            </a:r>
            <a:endParaRPr lang="fr-FR" dirty="0"/>
          </a:p>
        </p:txBody>
      </p:sp>
      <p:sp>
        <p:nvSpPr>
          <p:cNvPr id="14" name="ZoneTexte 13"/>
          <p:cNvSpPr txBox="1"/>
          <p:nvPr/>
        </p:nvSpPr>
        <p:spPr>
          <a:xfrm>
            <a:off x="1023513" y="1970631"/>
            <a:ext cx="7551607" cy="523220"/>
          </a:xfrm>
          <a:prstGeom prst="rect">
            <a:avLst/>
          </a:prstGeom>
          <a:noFill/>
        </p:spPr>
        <p:txBody>
          <a:bodyPr wrap="square" rtlCol="0">
            <a:spAutoFit/>
          </a:bodyPr>
          <a:lstStyle/>
          <a:p>
            <a:r>
              <a:rPr lang="fr-FR" sz="1400" dirty="0" smtClean="0"/>
              <a:t>Pour la gestion déléguée, l’opérateur peut être une société commerciale (SA ou SAS), une SEM, une SPL et, pourquoi pas, une SCIC</a:t>
            </a:r>
            <a:r>
              <a:rPr lang="mr-IN" sz="1400" dirty="0" smtClean="0"/>
              <a:t>…</a:t>
            </a:r>
            <a:r>
              <a:rPr lang="fr-FR" sz="1400" dirty="0" smtClean="0"/>
              <a:t> </a:t>
            </a:r>
            <a:endParaRPr lang="fr-FR" sz="1400" dirty="0"/>
          </a:p>
        </p:txBody>
      </p:sp>
      <p:sp>
        <p:nvSpPr>
          <p:cNvPr id="15" name="ZoneTexte 14"/>
          <p:cNvSpPr txBox="1"/>
          <p:nvPr/>
        </p:nvSpPr>
        <p:spPr>
          <a:xfrm>
            <a:off x="452683" y="2434225"/>
            <a:ext cx="8233679" cy="646331"/>
          </a:xfrm>
          <a:prstGeom prst="rect">
            <a:avLst/>
          </a:prstGeom>
          <a:noFill/>
        </p:spPr>
        <p:txBody>
          <a:bodyPr wrap="square" rtlCol="0">
            <a:spAutoFit/>
          </a:bodyPr>
          <a:lstStyle/>
          <a:p>
            <a:r>
              <a:rPr lang="fr-FR" b="1" dirty="0" smtClean="0"/>
              <a:t>A noter : </a:t>
            </a:r>
            <a:r>
              <a:rPr lang="fr-FR" dirty="0" smtClean="0"/>
              <a:t>il peut y avoir aussi la passation de marchés de prestation de service avec des entreprises spécialisées</a:t>
            </a:r>
            <a:endParaRPr lang="fr-FR" dirty="0"/>
          </a:p>
        </p:txBody>
      </p:sp>
      <p:pic>
        <p:nvPicPr>
          <p:cNvPr id="2" name="Image 1" descr="O_Toulouse_logo_bleu_baselin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0"/>
            <a:ext cx="1611279" cy="780984"/>
          </a:xfrm>
          <a:prstGeom prst="rect">
            <a:avLst/>
          </a:prstGeom>
        </p:spPr>
      </p:pic>
    </p:spTree>
    <p:extLst>
      <p:ext uri="{BB962C8B-B14F-4D97-AF65-F5344CB8AC3E}">
        <p14:creationId xmlns:p14="http://schemas.microsoft.com/office/powerpoint/2010/main" val="23796476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P spid="10" grpId="0"/>
      <p:bldP spid="11" grpId="0"/>
      <p:bldP spid="12" grpId="0"/>
      <p:bldP spid="13" grpId="0"/>
      <p:bldP spid="14"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677625" y="103382"/>
            <a:ext cx="7466376" cy="830997"/>
          </a:xfrm>
          <a:prstGeom prst="rect">
            <a:avLst/>
          </a:prstGeom>
          <a:noFill/>
        </p:spPr>
        <p:txBody>
          <a:bodyPr wrap="square" rtlCol="0">
            <a:spAutoFit/>
          </a:bodyPr>
          <a:lstStyle/>
          <a:p>
            <a:pPr algn="ctr"/>
            <a:r>
              <a:rPr lang="fr-FR" sz="2400" b="1" dirty="0" smtClean="0"/>
              <a:t>L’eau et l’assainissement sur le territoire de la </a:t>
            </a:r>
            <a:r>
              <a:rPr lang="fr-FR" sz="2400" b="1" dirty="0"/>
              <a:t>m</a:t>
            </a:r>
            <a:r>
              <a:rPr lang="fr-FR" sz="2400" b="1" dirty="0" smtClean="0"/>
              <a:t>étropole</a:t>
            </a:r>
          </a:p>
          <a:p>
            <a:pPr algn="ctr"/>
            <a:r>
              <a:rPr lang="fr-FR" sz="2400" b="1" dirty="0" smtClean="0"/>
              <a:t>Quelques chiffres et données</a:t>
            </a:r>
            <a:endParaRPr lang="fr-FR" sz="2400" b="1" dirty="0"/>
          </a:p>
        </p:txBody>
      </p:sp>
      <p:sp>
        <p:nvSpPr>
          <p:cNvPr id="5" name="Rectangle 4"/>
          <p:cNvSpPr/>
          <p:nvPr/>
        </p:nvSpPr>
        <p:spPr>
          <a:xfrm>
            <a:off x="253424" y="1119900"/>
            <a:ext cx="7972113" cy="1754327"/>
          </a:xfrm>
          <a:prstGeom prst="rect">
            <a:avLst/>
          </a:prstGeom>
        </p:spPr>
        <p:txBody>
          <a:bodyPr wrap="square">
            <a:spAutoFit/>
          </a:bodyPr>
          <a:lstStyle/>
          <a:p>
            <a:r>
              <a:rPr lang="fr-FR" b="1" dirty="0"/>
              <a:t>Les données de </a:t>
            </a:r>
            <a:r>
              <a:rPr lang="fr-FR" b="1" dirty="0" smtClean="0"/>
              <a:t>cadrage eau (</a:t>
            </a:r>
            <a:r>
              <a:rPr lang="fr-FR" b="1" dirty="0"/>
              <a:t>année 2016) </a:t>
            </a:r>
            <a:endParaRPr lang="fr-FR" dirty="0"/>
          </a:p>
          <a:p>
            <a:pPr marL="285750" lvl="0" indent="-285750">
              <a:buFont typeface="Arial"/>
              <a:buChar char="•"/>
            </a:pPr>
            <a:r>
              <a:rPr lang="fr-FR" dirty="0"/>
              <a:t>173 318 abonnés au service</a:t>
            </a:r>
          </a:p>
          <a:p>
            <a:pPr marL="285750" lvl="0" indent="-285750">
              <a:buFont typeface="Arial"/>
              <a:buChar char="•"/>
            </a:pPr>
            <a:r>
              <a:rPr lang="fr-FR" dirty="0" smtClean="0"/>
              <a:t>53 109 098 m3 d’eau prélevés dans le milieu naturel, 49 </a:t>
            </a:r>
            <a:r>
              <a:rPr lang="fr-FR" dirty="0"/>
              <a:t>123 000 m3 d’eau potable </a:t>
            </a:r>
            <a:r>
              <a:rPr lang="fr-FR" dirty="0" smtClean="0"/>
              <a:t>produits et 43 197 455 m3 consommés </a:t>
            </a:r>
            <a:r>
              <a:rPr lang="fr-FR" dirty="0" smtClean="0">
                <a:sym typeface="Wingdings"/>
              </a:rPr>
              <a:t> rendement : 86,7%</a:t>
            </a:r>
            <a:endParaRPr lang="fr-FR" dirty="0" smtClean="0"/>
          </a:p>
          <a:p>
            <a:pPr marL="285750" lvl="0" indent="-285750">
              <a:buFont typeface="Arial"/>
              <a:buChar char="•"/>
            </a:pPr>
            <a:r>
              <a:rPr lang="fr-FR" dirty="0" smtClean="0"/>
              <a:t>5 310 000 m3 achetés et 3 557 640 m3 vendus</a:t>
            </a:r>
          </a:p>
          <a:p>
            <a:pPr marL="285750" lvl="0" indent="-285750">
              <a:buFont typeface="Arial"/>
              <a:buChar char="•"/>
            </a:pPr>
            <a:r>
              <a:rPr lang="fr-FR" dirty="0" smtClean="0"/>
              <a:t>3 333 km de linéaire de réseau </a:t>
            </a:r>
            <a:r>
              <a:rPr lang="mr-IN" dirty="0" smtClean="0"/>
              <a:t>–</a:t>
            </a:r>
            <a:r>
              <a:rPr lang="fr-FR" dirty="0" smtClean="0"/>
              <a:t> Taux de renouvellement : 0,42%</a:t>
            </a:r>
            <a:endParaRPr lang="fr-FR" dirty="0"/>
          </a:p>
        </p:txBody>
      </p:sp>
      <p:sp>
        <p:nvSpPr>
          <p:cNvPr id="2" name="ZoneTexte 1"/>
          <p:cNvSpPr txBox="1"/>
          <p:nvPr/>
        </p:nvSpPr>
        <p:spPr>
          <a:xfrm>
            <a:off x="392622" y="3088257"/>
            <a:ext cx="8190008" cy="2031325"/>
          </a:xfrm>
          <a:prstGeom prst="rect">
            <a:avLst/>
          </a:prstGeom>
          <a:noFill/>
        </p:spPr>
        <p:txBody>
          <a:bodyPr wrap="square" rtlCol="0">
            <a:spAutoFit/>
          </a:bodyPr>
          <a:lstStyle/>
          <a:p>
            <a:pPr lvl="0"/>
            <a:r>
              <a:rPr lang="fr-FR" b="1" dirty="0" smtClean="0"/>
              <a:t>Les données de cadrage assainissement (2016)</a:t>
            </a:r>
          </a:p>
          <a:p>
            <a:pPr marL="285750" lvl="0" indent="-285750">
              <a:buFont typeface="Arial"/>
              <a:buChar char="•"/>
            </a:pPr>
            <a:r>
              <a:rPr lang="fr-FR" dirty="0" smtClean="0"/>
              <a:t>162 966 abonnés au service</a:t>
            </a:r>
            <a:endParaRPr lang="fr-FR" dirty="0"/>
          </a:p>
          <a:p>
            <a:pPr marL="285750" lvl="0" indent="-285750">
              <a:buFont typeface="Arial"/>
              <a:buChar char="•"/>
            </a:pPr>
            <a:r>
              <a:rPr lang="fr-FR" dirty="0" smtClean="0"/>
              <a:t>41 </a:t>
            </a:r>
            <a:r>
              <a:rPr lang="fr-FR" dirty="0"/>
              <a:t>000 000 m3 d’eaux usées </a:t>
            </a:r>
            <a:r>
              <a:rPr lang="fr-FR" dirty="0" smtClean="0"/>
              <a:t>rejetés</a:t>
            </a:r>
          </a:p>
          <a:p>
            <a:pPr marL="285750" lvl="0" indent="-285750">
              <a:buFont typeface="Arial"/>
              <a:buChar char="•"/>
            </a:pPr>
            <a:r>
              <a:rPr lang="fr-FR" dirty="0" smtClean="0"/>
              <a:t>2 530 km de linéaire de réseau et 421 km curés par an </a:t>
            </a:r>
            <a:r>
              <a:rPr lang="fr-FR" dirty="0" smtClean="0">
                <a:sym typeface="Wingdings"/>
              </a:rPr>
              <a:t></a:t>
            </a:r>
            <a:r>
              <a:rPr lang="fr-FR" dirty="0" smtClean="0"/>
              <a:t> 16,6% du réseau</a:t>
            </a:r>
            <a:endParaRPr lang="fr-FR" dirty="0"/>
          </a:p>
          <a:p>
            <a:pPr marL="285750" lvl="0" indent="-285750">
              <a:buFont typeface="Arial"/>
              <a:buChar char="•"/>
            </a:pPr>
            <a:r>
              <a:rPr lang="fr-FR" dirty="0"/>
              <a:t>17 746 tonnes de matières sèche de boues </a:t>
            </a:r>
            <a:r>
              <a:rPr lang="fr-FR" dirty="0" smtClean="0"/>
              <a:t>produites ; évacuées par compostage (32,6%), épandage (20,5%, méthanisation (1,6%), incinération (54,1%)</a:t>
            </a:r>
            <a:endParaRPr lang="fr-FR" dirty="0"/>
          </a:p>
          <a:p>
            <a:endParaRPr lang="fr-FR" dirty="0"/>
          </a:p>
        </p:txBody>
      </p:sp>
      <p:sp>
        <p:nvSpPr>
          <p:cNvPr id="3" name="ZoneTexte 2"/>
          <p:cNvSpPr txBox="1"/>
          <p:nvPr/>
        </p:nvSpPr>
        <p:spPr>
          <a:xfrm>
            <a:off x="392622" y="5119582"/>
            <a:ext cx="8311703" cy="1477328"/>
          </a:xfrm>
          <a:prstGeom prst="rect">
            <a:avLst/>
          </a:prstGeom>
          <a:noFill/>
        </p:spPr>
        <p:txBody>
          <a:bodyPr wrap="square" rtlCol="0">
            <a:spAutoFit/>
          </a:bodyPr>
          <a:lstStyle/>
          <a:p>
            <a:r>
              <a:rPr lang="fr-FR" b="1" dirty="0" smtClean="0"/>
              <a:t>Les masses financières en jeu sur 12 ans </a:t>
            </a:r>
            <a:r>
              <a:rPr lang="fr-FR" dirty="0" smtClean="0"/>
              <a:t>(selon AAPC DSP de l’été 2017)</a:t>
            </a:r>
          </a:p>
          <a:p>
            <a:pPr marL="285750" indent="-285750">
              <a:buFont typeface="Arial"/>
              <a:buChar char="•"/>
            </a:pPr>
            <a:r>
              <a:rPr lang="fr-FR" dirty="0" smtClean="0"/>
              <a:t>1 220 000 000 € hors TVA (soit 101 660 000 € par an)</a:t>
            </a:r>
          </a:p>
          <a:p>
            <a:pPr marL="285750" indent="-285750">
              <a:buFont typeface="Arial"/>
              <a:buChar char="•"/>
            </a:pPr>
            <a:r>
              <a:rPr lang="fr-FR" dirty="0" smtClean="0"/>
              <a:t>Service de l’eau : 570 000 000 € hors TVA</a:t>
            </a:r>
          </a:p>
          <a:p>
            <a:pPr marL="285750" indent="-285750">
              <a:buFont typeface="Arial"/>
              <a:buChar char="•"/>
            </a:pPr>
            <a:r>
              <a:rPr lang="fr-FR" dirty="0" smtClean="0"/>
              <a:t>Service de l’assainissement : 650 000 000 € </a:t>
            </a:r>
            <a:r>
              <a:rPr lang="fr-FR" dirty="0"/>
              <a:t>h</a:t>
            </a:r>
            <a:r>
              <a:rPr lang="fr-FR" dirty="0" smtClean="0"/>
              <a:t>ors TVA</a:t>
            </a:r>
          </a:p>
          <a:p>
            <a:endParaRPr lang="fr-FR" dirty="0"/>
          </a:p>
        </p:txBody>
      </p:sp>
      <p:pic>
        <p:nvPicPr>
          <p:cNvPr id="6" name="Image 5" descr="O_Toulouse_logo_bleu_baselin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 y="2"/>
            <a:ext cx="1677623" cy="887439"/>
          </a:xfrm>
          <a:prstGeom prst="rect">
            <a:avLst/>
          </a:prstGeom>
        </p:spPr>
      </p:pic>
    </p:spTree>
    <p:extLst>
      <p:ext uri="{BB962C8B-B14F-4D97-AF65-F5344CB8AC3E}">
        <p14:creationId xmlns:p14="http://schemas.microsoft.com/office/powerpoint/2010/main" val="20460717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544931" y="102437"/>
            <a:ext cx="7599069" cy="830997"/>
          </a:xfrm>
          <a:prstGeom prst="rect">
            <a:avLst/>
          </a:prstGeom>
          <a:noFill/>
        </p:spPr>
        <p:txBody>
          <a:bodyPr wrap="square" rtlCol="0">
            <a:spAutoFit/>
          </a:bodyPr>
          <a:lstStyle/>
          <a:p>
            <a:pPr algn="ctr"/>
            <a:r>
              <a:rPr lang="fr-FR" sz="2400" b="1" dirty="0" smtClean="0"/>
              <a:t>L’eau et l’assainissement sur le territoire de la métropole</a:t>
            </a:r>
          </a:p>
          <a:p>
            <a:pPr algn="ctr"/>
            <a:r>
              <a:rPr lang="fr-FR" sz="2400" b="1" dirty="0" smtClean="0"/>
              <a:t>Les modalités actuelles de gestion</a:t>
            </a:r>
            <a:endParaRPr lang="fr-FR" sz="2400" b="1" dirty="0"/>
          </a:p>
        </p:txBody>
      </p:sp>
      <p:sp>
        <p:nvSpPr>
          <p:cNvPr id="6" name="ZoneTexte 5"/>
          <p:cNvSpPr txBox="1"/>
          <p:nvPr/>
        </p:nvSpPr>
        <p:spPr>
          <a:xfrm>
            <a:off x="138307" y="996877"/>
            <a:ext cx="9005693" cy="3447098"/>
          </a:xfrm>
          <a:prstGeom prst="rect">
            <a:avLst/>
          </a:prstGeom>
          <a:noFill/>
        </p:spPr>
        <p:txBody>
          <a:bodyPr wrap="square" rtlCol="0">
            <a:spAutoFit/>
          </a:bodyPr>
          <a:lstStyle/>
          <a:p>
            <a:r>
              <a:rPr lang="fr-FR" sz="2000" b="1" dirty="0" smtClean="0"/>
              <a:t>Le service public de l’eau </a:t>
            </a:r>
            <a:r>
              <a:rPr lang="mr-IN" sz="2000" b="1" dirty="0" smtClean="0"/>
              <a:t>–</a:t>
            </a:r>
            <a:r>
              <a:rPr lang="fr-FR" sz="2000" b="1" dirty="0" smtClean="0"/>
              <a:t> Depuis le milieu naturel jusqu’au robinet</a:t>
            </a:r>
            <a:r>
              <a:rPr lang="mr-IN" sz="2000" b="1" dirty="0" smtClean="0"/>
              <a:t>…</a:t>
            </a:r>
            <a:endParaRPr lang="fr-FR" sz="2000" b="1" dirty="0" smtClean="0"/>
          </a:p>
          <a:p>
            <a:r>
              <a:rPr lang="fr-FR" b="1" dirty="0" smtClean="0"/>
              <a:t>Les modes de gestion actuels</a:t>
            </a:r>
          </a:p>
          <a:p>
            <a:r>
              <a:rPr lang="fr-FR" dirty="0" smtClean="0"/>
              <a:t>A l’est, 7 communes (dont </a:t>
            </a:r>
            <a:r>
              <a:rPr lang="fr-FR" dirty="0" err="1" smtClean="0"/>
              <a:t>Beaupuy</a:t>
            </a:r>
            <a:r>
              <a:rPr lang="fr-FR" dirty="0" smtClean="0"/>
              <a:t> et </a:t>
            </a:r>
            <a:r>
              <a:rPr lang="fr-FR" dirty="0" err="1"/>
              <a:t>M</a:t>
            </a:r>
            <a:r>
              <a:rPr lang="fr-FR" dirty="0" err="1" smtClean="0"/>
              <a:t>ontrabé</a:t>
            </a:r>
            <a:r>
              <a:rPr lang="fr-FR" dirty="0" smtClean="0"/>
              <a:t>) en convention de coopération avec le syndicat des eaux de la Montagne Noire</a:t>
            </a:r>
          </a:p>
          <a:p>
            <a:r>
              <a:rPr lang="fr-FR" dirty="0" smtClean="0"/>
              <a:t>Au sud-est, 5 communes (dont Balma) et au nord-ouest, 7 communes (</a:t>
            </a:r>
            <a:r>
              <a:rPr lang="fr-FR" dirty="0"/>
              <a:t>d</a:t>
            </a:r>
            <a:r>
              <a:rPr lang="fr-FR" dirty="0" smtClean="0"/>
              <a:t>ont Blagnac) en marché de prestations avec Suez</a:t>
            </a:r>
          </a:p>
          <a:p>
            <a:r>
              <a:rPr lang="fr-FR" b="1" dirty="0" smtClean="0"/>
              <a:t>Au nord</a:t>
            </a:r>
            <a:r>
              <a:rPr lang="fr-FR" dirty="0" smtClean="0"/>
              <a:t>, 11 communes (dont Fenouillet, </a:t>
            </a:r>
            <a:r>
              <a:rPr lang="fr-FR" dirty="0" smtClean="0">
                <a:solidFill>
                  <a:srgbClr val="800000"/>
                </a:solidFill>
              </a:rPr>
              <a:t>Launaguet</a:t>
            </a:r>
            <a:r>
              <a:rPr lang="fr-FR" dirty="0" smtClean="0"/>
              <a:t>, l’Union et </a:t>
            </a:r>
            <a:r>
              <a:rPr lang="fr-FR" dirty="0"/>
              <a:t>S</a:t>
            </a:r>
            <a:r>
              <a:rPr lang="fr-FR" dirty="0" smtClean="0"/>
              <a:t>aint-Jean) en DSP sous forme </a:t>
            </a:r>
            <a:r>
              <a:rPr lang="fr-FR" dirty="0" smtClean="0">
                <a:solidFill>
                  <a:srgbClr val="800000"/>
                </a:solidFill>
              </a:rPr>
              <a:t>d’affermage avec Veolia </a:t>
            </a:r>
            <a:endParaRPr lang="fr-FR" dirty="0" smtClean="0">
              <a:solidFill>
                <a:srgbClr val="800000"/>
              </a:solidFill>
            </a:endParaRPr>
          </a:p>
          <a:p>
            <a:r>
              <a:rPr lang="fr-FR" dirty="0" smtClean="0"/>
              <a:t>Au </a:t>
            </a:r>
            <a:r>
              <a:rPr lang="fr-FR" dirty="0" smtClean="0"/>
              <a:t>sud, 2 communes (Cugnaux et Villeneuve </a:t>
            </a:r>
            <a:r>
              <a:rPr lang="fr-FR" dirty="0" err="1" smtClean="0"/>
              <a:t>T</a:t>
            </a:r>
            <a:r>
              <a:rPr lang="fr-FR" dirty="0" smtClean="0"/>
              <a:t>.) en marché de prestations avec </a:t>
            </a:r>
            <a:r>
              <a:rPr lang="fr-FR" dirty="0" err="1" smtClean="0"/>
              <a:t>Véolia</a:t>
            </a:r>
            <a:endParaRPr lang="fr-FR" dirty="0" smtClean="0"/>
          </a:p>
          <a:p>
            <a:r>
              <a:rPr lang="fr-FR" dirty="0" smtClean="0"/>
              <a:t>A l’ouest, 5 communes (dont Colomiers et Tournefeuille) en régie directe de Toulouse Métropole</a:t>
            </a:r>
          </a:p>
          <a:p>
            <a:r>
              <a:rPr lang="fr-FR" dirty="0" smtClean="0"/>
              <a:t>Au « centre », une commune en DSP concessive, Toulouse.</a:t>
            </a:r>
            <a:endParaRPr lang="fr-FR" dirty="0"/>
          </a:p>
        </p:txBody>
      </p:sp>
      <p:sp>
        <p:nvSpPr>
          <p:cNvPr id="8" name="ZoneTexte 7"/>
          <p:cNvSpPr txBox="1"/>
          <p:nvPr/>
        </p:nvSpPr>
        <p:spPr>
          <a:xfrm>
            <a:off x="253420" y="5046162"/>
            <a:ext cx="8662181" cy="1477328"/>
          </a:xfrm>
          <a:prstGeom prst="rect">
            <a:avLst/>
          </a:prstGeom>
          <a:noFill/>
        </p:spPr>
        <p:txBody>
          <a:bodyPr wrap="square" rtlCol="0">
            <a:spAutoFit/>
          </a:bodyPr>
          <a:lstStyle/>
          <a:p>
            <a:r>
              <a:rPr lang="fr-FR" dirty="0" smtClean="0"/>
              <a:t>Il y a donc, </a:t>
            </a:r>
            <a:r>
              <a:rPr lang="fr-FR" b="1" dirty="0" smtClean="0"/>
              <a:t>actuellement, 5 modalités de gestion du service public de l’eau</a:t>
            </a:r>
            <a:r>
              <a:rPr lang="fr-FR" dirty="0" smtClean="0"/>
              <a:t> (régie, Convention de coopération, Marché de service, affermage, concession) sur Toulouse Métropole. </a:t>
            </a:r>
          </a:p>
          <a:p>
            <a:r>
              <a:rPr lang="fr-FR" b="1" dirty="0" smtClean="0"/>
              <a:t>En 2020, une seule modalité de gestion </a:t>
            </a:r>
            <a:r>
              <a:rPr lang="fr-FR" b="1" u="sng" dirty="0" smtClean="0"/>
              <a:t>sauf pour les communes en affermage avec </a:t>
            </a:r>
            <a:r>
              <a:rPr lang="fr-FR" b="1" u="sng" dirty="0" err="1" smtClean="0"/>
              <a:t>Véolia</a:t>
            </a:r>
            <a:r>
              <a:rPr lang="fr-FR" b="1" u="sng" dirty="0" smtClean="0"/>
              <a:t>  jusqu’en 2023 au nord de </a:t>
            </a:r>
            <a:r>
              <a:rPr lang="fr-FR" b="1" u="sng" dirty="0" smtClean="0"/>
              <a:t>l’agglomération</a:t>
            </a:r>
            <a:endParaRPr lang="fr-FR" b="1" dirty="0"/>
          </a:p>
        </p:txBody>
      </p:sp>
      <p:sp>
        <p:nvSpPr>
          <p:cNvPr id="9" name="ZoneTexte 8"/>
          <p:cNvSpPr txBox="1"/>
          <p:nvPr/>
        </p:nvSpPr>
        <p:spPr>
          <a:xfrm>
            <a:off x="253423" y="4413199"/>
            <a:ext cx="7897013" cy="307777"/>
          </a:xfrm>
          <a:prstGeom prst="rect">
            <a:avLst/>
          </a:prstGeom>
          <a:noFill/>
        </p:spPr>
        <p:txBody>
          <a:bodyPr wrap="none" rtlCol="0">
            <a:spAutoFit/>
          </a:bodyPr>
          <a:lstStyle/>
          <a:p>
            <a:r>
              <a:rPr lang="fr-FR" sz="1400" dirty="0" smtClean="0"/>
              <a:t>Une particularité : la commune de </a:t>
            </a:r>
            <a:r>
              <a:rPr lang="fr-FR" sz="1400" dirty="0" err="1"/>
              <a:t>D</a:t>
            </a:r>
            <a:r>
              <a:rPr lang="fr-FR" sz="1400" dirty="0" err="1" smtClean="0"/>
              <a:t>rémil-Lafage</a:t>
            </a:r>
            <a:r>
              <a:rPr lang="fr-FR" sz="1400" dirty="0" smtClean="0"/>
              <a:t> « coupée en 2 » entre DSP et convention de coopération</a:t>
            </a:r>
            <a:endParaRPr lang="fr-FR" sz="1400" dirty="0"/>
          </a:p>
        </p:txBody>
      </p:sp>
      <p:pic>
        <p:nvPicPr>
          <p:cNvPr id="7" name="Image 6" descr="O_Toulouse_logo_bleu_baselin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 y="2"/>
            <a:ext cx="1677623" cy="887439"/>
          </a:xfrm>
          <a:prstGeom prst="rect">
            <a:avLst/>
          </a:prstGeom>
        </p:spPr>
      </p:pic>
    </p:spTree>
    <p:extLst>
      <p:ext uri="{BB962C8B-B14F-4D97-AF65-F5344CB8AC3E}">
        <p14:creationId xmlns:p14="http://schemas.microsoft.com/office/powerpoint/2010/main" val="28991125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309521" y="144874"/>
            <a:ext cx="8661291" cy="461665"/>
          </a:xfrm>
          <a:prstGeom prst="rect">
            <a:avLst/>
          </a:prstGeom>
          <a:noFill/>
        </p:spPr>
        <p:txBody>
          <a:bodyPr wrap="square" rtlCol="0">
            <a:spAutoFit/>
          </a:bodyPr>
          <a:lstStyle/>
          <a:p>
            <a:pPr algn="ctr"/>
            <a:r>
              <a:rPr lang="fr-FR" sz="2400" b="1" dirty="0" smtClean="0"/>
              <a:t>Les modes de gestion de l’eau sur la métropole</a:t>
            </a:r>
            <a:endParaRPr lang="fr-FR" sz="2400" b="1" dirty="0"/>
          </a:p>
        </p:txBody>
      </p:sp>
      <p:pic>
        <p:nvPicPr>
          <p:cNvPr id="4" name="Image 3"/>
          <p:cNvPicPr>
            <a:picLocks noChangeAspect="1"/>
          </p:cNvPicPr>
          <p:nvPr/>
        </p:nvPicPr>
        <p:blipFill>
          <a:blip r:embed="rId2"/>
          <a:stretch>
            <a:fillRect/>
          </a:stretch>
        </p:blipFill>
        <p:spPr>
          <a:xfrm>
            <a:off x="150881" y="571499"/>
            <a:ext cx="8997607" cy="6463881"/>
          </a:xfrm>
          <a:prstGeom prst="rect">
            <a:avLst/>
          </a:prstGeom>
        </p:spPr>
      </p:pic>
    </p:spTree>
    <p:extLst>
      <p:ext uri="{BB962C8B-B14F-4D97-AF65-F5344CB8AC3E}">
        <p14:creationId xmlns:p14="http://schemas.microsoft.com/office/powerpoint/2010/main" val="120002610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649189" y="175115"/>
            <a:ext cx="7494811" cy="830997"/>
          </a:xfrm>
          <a:prstGeom prst="rect">
            <a:avLst/>
          </a:prstGeom>
          <a:noFill/>
        </p:spPr>
        <p:txBody>
          <a:bodyPr wrap="square" rtlCol="0">
            <a:spAutoFit/>
          </a:bodyPr>
          <a:lstStyle/>
          <a:p>
            <a:pPr algn="ctr"/>
            <a:r>
              <a:rPr lang="fr-FR" sz="2400" b="1" dirty="0" smtClean="0"/>
              <a:t>L’eau et l’assainissement sur le territoire de la métropole</a:t>
            </a:r>
          </a:p>
          <a:p>
            <a:pPr algn="ctr"/>
            <a:r>
              <a:rPr lang="fr-FR" sz="2400" b="1" dirty="0" smtClean="0"/>
              <a:t>Les modalités actuelles de gestion</a:t>
            </a:r>
            <a:endParaRPr lang="fr-FR" sz="2400" b="1" dirty="0"/>
          </a:p>
        </p:txBody>
      </p:sp>
      <p:sp>
        <p:nvSpPr>
          <p:cNvPr id="6" name="ZoneTexte 5"/>
          <p:cNvSpPr txBox="1"/>
          <p:nvPr/>
        </p:nvSpPr>
        <p:spPr>
          <a:xfrm>
            <a:off x="312643" y="1446987"/>
            <a:ext cx="8564084" cy="2923878"/>
          </a:xfrm>
          <a:prstGeom prst="rect">
            <a:avLst/>
          </a:prstGeom>
          <a:noFill/>
        </p:spPr>
        <p:txBody>
          <a:bodyPr wrap="square" rtlCol="0">
            <a:spAutoFit/>
          </a:bodyPr>
          <a:lstStyle/>
          <a:p>
            <a:r>
              <a:rPr lang="fr-FR" sz="2000" b="1" dirty="0" smtClean="0"/>
              <a:t>Le service public de l’assainissement </a:t>
            </a:r>
            <a:r>
              <a:rPr lang="mr-IN" sz="2000" b="1" dirty="0" smtClean="0"/>
              <a:t>–</a:t>
            </a:r>
            <a:r>
              <a:rPr lang="fr-FR" sz="2000" b="1" dirty="0" smtClean="0"/>
              <a:t> Depuis le robinet jusqu’au milieu naturel</a:t>
            </a:r>
            <a:r>
              <a:rPr lang="mr-IN" sz="2000" b="1" dirty="0" smtClean="0"/>
              <a:t>…</a:t>
            </a:r>
            <a:endParaRPr lang="fr-FR" sz="2000" b="1" dirty="0" smtClean="0"/>
          </a:p>
          <a:p>
            <a:endParaRPr lang="fr-FR" b="1" dirty="0" smtClean="0"/>
          </a:p>
          <a:p>
            <a:r>
              <a:rPr lang="fr-FR" b="1" dirty="0" smtClean="0"/>
              <a:t>Les modes de gestion </a:t>
            </a:r>
            <a:r>
              <a:rPr lang="fr-FR" b="1" dirty="0" smtClean="0"/>
              <a:t>actuels</a:t>
            </a:r>
            <a:endParaRPr lang="fr-FR" b="1" dirty="0" smtClean="0"/>
          </a:p>
          <a:p>
            <a:r>
              <a:rPr lang="fr-FR" dirty="0" smtClean="0"/>
              <a:t>A l’est, au nord et au nord-ouest, 31 communes </a:t>
            </a:r>
            <a:r>
              <a:rPr lang="fr-FR" dirty="0" smtClean="0">
                <a:solidFill>
                  <a:srgbClr val="800000"/>
                </a:solidFill>
              </a:rPr>
              <a:t>en marché de prestations de service (avec </a:t>
            </a:r>
            <a:r>
              <a:rPr lang="fr-FR" dirty="0" err="1" smtClean="0">
                <a:solidFill>
                  <a:srgbClr val="800000"/>
                </a:solidFill>
              </a:rPr>
              <a:t>Véolia</a:t>
            </a:r>
            <a:r>
              <a:rPr lang="fr-FR" dirty="0" smtClean="0">
                <a:solidFill>
                  <a:srgbClr val="800000"/>
                </a:solidFill>
              </a:rPr>
              <a:t> ou Suez)</a:t>
            </a:r>
            <a:r>
              <a:rPr lang="fr-FR" dirty="0" smtClean="0"/>
              <a:t> et </a:t>
            </a:r>
            <a:r>
              <a:rPr lang="fr-FR" dirty="0" smtClean="0"/>
              <a:t>une (</a:t>
            </a:r>
            <a:r>
              <a:rPr lang="fr-FR" dirty="0" err="1" smtClean="0"/>
              <a:t>Beaupuy</a:t>
            </a:r>
            <a:r>
              <a:rPr lang="fr-FR" dirty="0" smtClean="0"/>
              <a:t>) en affermage avec </a:t>
            </a:r>
            <a:r>
              <a:rPr lang="fr-FR" dirty="0" err="1" smtClean="0"/>
              <a:t>Véolia</a:t>
            </a:r>
            <a:r>
              <a:rPr lang="fr-FR" dirty="0" smtClean="0"/>
              <a:t> </a:t>
            </a:r>
          </a:p>
          <a:p>
            <a:r>
              <a:rPr lang="fr-FR" dirty="0" smtClean="0"/>
              <a:t>A l’ouest, deux communes (Colomiers et Tournefeuille) en régie avec marché de prestations (</a:t>
            </a:r>
            <a:r>
              <a:rPr lang="fr-FR" dirty="0" err="1" smtClean="0"/>
              <a:t>Véolia</a:t>
            </a:r>
            <a:r>
              <a:rPr lang="fr-FR" dirty="0" smtClean="0"/>
              <a:t>), une commune, Blagnac, en affermage avec </a:t>
            </a:r>
            <a:r>
              <a:rPr lang="fr-FR" dirty="0" err="1" smtClean="0"/>
              <a:t>Véolia</a:t>
            </a:r>
            <a:endParaRPr lang="fr-FR" dirty="0" smtClean="0"/>
          </a:p>
          <a:p>
            <a:r>
              <a:rPr lang="fr-FR" dirty="0" smtClean="0"/>
              <a:t>Au sud, deux communes en marché de prestations avec SAUR </a:t>
            </a:r>
          </a:p>
          <a:p>
            <a:r>
              <a:rPr lang="fr-FR" dirty="0" smtClean="0"/>
              <a:t>Au « centre », une commune en DSP concessive, Toulouse.</a:t>
            </a:r>
          </a:p>
        </p:txBody>
      </p:sp>
      <p:sp>
        <p:nvSpPr>
          <p:cNvPr id="8" name="ZoneTexte 7"/>
          <p:cNvSpPr txBox="1"/>
          <p:nvPr/>
        </p:nvSpPr>
        <p:spPr>
          <a:xfrm>
            <a:off x="312643" y="4611017"/>
            <a:ext cx="8479231" cy="1200329"/>
          </a:xfrm>
          <a:prstGeom prst="rect">
            <a:avLst/>
          </a:prstGeom>
          <a:noFill/>
        </p:spPr>
        <p:txBody>
          <a:bodyPr wrap="square" rtlCol="0">
            <a:spAutoFit/>
          </a:bodyPr>
          <a:lstStyle/>
          <a:p>
            <a:r>
              <a:rPr lang="fr-FR" dirty="0" smtClean="0"/>
              <a:t>Il y a donc, </a:t>
            </a:r>
            <a:r>
              <a:rPr lang="fr-FR" b="1" dirty="0" smtClean="0"/>
              <a:t>actuellement, 4 modalités de gestion du service public de l’assainissement </a:t>
            </a:r>
            <a:r>
              <a:rPr lang="fr-FR" dirty="0" smtClean="0"/>
              <a:t>sur le territoire de Toulouse Métropole (régie directe, régie avec avec prestations de service, affermage, concession) </a:t>
            </a:r>
          </a:p>
          <a:p>
            <a:r>
              <a:rPr lang="fr-FR" dirty="0" smtClean="0"/>
              <a:t>En 2020, une seule modalité de gestion</a:t>
            </a:r>
            <a:endParaRPr lang="fr-FR" dirty="0"/>
          </a:p>
        </p:txBody>
      </p:sp>
      <p:pic>
        <p:nvPicPr>
          <p:cNvPr id="5" name="Image 4" descr="O_Toulouse_logo_bleu_baselin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 y="2"/>
            <a:ext cx="1677623" cy="887439"/>
          </a:xfrm>
          <a:prstGeom prst="rect">
            <a:avLst/>
          </a:prstGeom>
        </p:spPr>
      </p:pic>
    </p:spTree>
    <p:extLst>
      <p:ext uri="{BB962C8B-B14F-4D97-AF65-F5344CB8AC3E}">
        <p14:creationId xmlns:p14="http://schemas.microsoft.com/office/powerpoint/2010/main" val="2399364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0" y="104862"/>
            <a:ext cx="9052843" cy="461665"/>
          </a:xfrm>
          <a:prstGeom prst="rect">
            <a:avLst/>
          </a:prstGeom>
          <a:noFill/>
        </p:spPr>
        <p:txBody>
          <a:bodyPr wrap="square" rtlCol="0">
            <a:spAutoFit/>
          </a:bodyPr>
          <a:lstStyle/>
          <a:p>
            <a:pPr algn="ctr"/>
            <a:r>
              <a:rPr lang="fr-FR" sz="2400" b="1" dirty="0" smtClean="0"/>
              <a:t>Les modes de gestion de l’assainissement sur la métropole</a:t>
            </a:r>
            <a:endParaRPr lang="fr-FR" sz="2400" b="1" dirty="0"/>
          </a:p>
        </p:txBody>
      </p:sp>
      <p:pic>
        <p:nvPicPr>
          <p:cNvPr id="3" name="Image 2"/>
          <p:cNvPicPr>
            <a:picLocks noChangeAspect="1"/>
          </p:cNvPicPr>
          <p:nvPr/>
        </p:nvPicPr>
        <p:blipFill>
          <a:blip r:embed="rId2"/>
          <a:stretch>
            <a:fillRect/>
          </a:stretch>
        </p:blipFill>
        <p:spPr>
          <a:xfrm>
            <a:off x="-220304" y="642072"/>
            <a:ext cx="9217387" cy="6215927"/>
          </a:xfrm>
          <a:prstGeom prst="rect">
            <a:avLst/>
          </a:prstGeom>
        </p:spPr>
      </p:pic>
    </p:spTree>
    <p:extLst>
      <p:ext uri="{BB962C8B-B14F-4D97-AF65-F5344CB8AC3E}">
        <p14:creationId xmlns:p14="http://schemas.microsoft.com/office/powerpoint/2010/main" val="313252193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10320" y="114410"/>
            <a:ext cx="7164189" cy="830997"/>
          </a:xfrm>
          <a:prstGeom prst="rect">
            <a:avLst/>
          </a:prstGeom>
        </p:spPr>
        <p:txBody>
          <a:bodyPr wrap="square">
            <a:spAutoFit/>
          </a:bodyPr>
          <a:lstStyle/>
          <a:p>
            <a:pPr algn="ctr"/>
            <a:r>
              <a:rPr lang="fr-FR" sz="2400" b="1" dirty="0"/>
              <a:t>La gestion publique via une régie dite </a:t>
            </a:r>
            <a:r>
              <a:rPr lang="fr-FR" sz="2400" b="1" dirty="0" smtClean="0"/>
              <a:t>personnalisée (statut d’EPIC)</a:t>
            </a:r>
            <a:r>
              <a:rPr lang="fr-FR" sz="2400" dirty="0" smtClean="0"/>
              <a:t> </a:t>
            </a:r>
            <a:endParaRPr lang="fr-FR" sz="2400" dirty="0"/>
          </a:p>
        </p:txBody>
      </p:sp>
      <p:sp>
        <p:nvSpPr>
          <p:cNvPr id="5" name="ZoneTexte 4"/>
          <p:cNvSpPr txBox="1"/>
          <p:nvPr/>
        </p:nvSpPr>
        <p:spPr>
          <a:xfrm>
            <a:off x="437205" y="1074747"/>
            <a:ext cx="3922848" cy="369332"/>
          </a:xfrm>
          <a:prstGeom prst="rect">
            <a:avLst/>
          </a:prstGeom>
          <a:noFill/>
        </p:spPr>
        <p:txBody>
          <a:bodyPr wrap="square" rtlCol="0">
            <a:spAutoFit/>
          </a:bodyPr>
          <a:lstStyle/>
          <a:p>
            <a:r>
              <a:rPr lang="fr-FR" b="1" dirty="0" smtClean="0"/>
              <a:t>Structure de droit public</a:t>
            </a:r>
            <a:endParaRPr lang="fr-FR" b="1" dirty="0"/>
          </a:p>
        </p:txBody>
      </p:sp>
      <p:sp>
        <p:nvSpPr>
          <p:cNvPr id="6" name="Rectangle 5"/>
          <p:cNvSpPr/>
          <p:nvPr/>
        </p:nvSpPr>
        <p:spPr>
          <a:xfrm>
            <a:off x="437205" y="1495186"/>
            <a:ext cx="8278779" cy="369332"/>
          </a:xfrm>
          <a:prstGeom prst="rect">
            <a:avLst/>
          </a:prstGeom>
        </p:spPr>
        <p:txBody>
          <a:bodyPr wrap="square">
            <a:spAutoFit/>
          </a:bodyPr>
          <a:lstStyle/>
          <a:p>
            <a:r>
              <a:rPr lang="fr-FR" dirty="0" smtClean="0"/>
              <a:t>Dotée </a:t>
            </a:r>
            <a:r>
              <a:rPr lang="fr-FR" dirty="0"/>
              <a:t>de l’</a:t>
            </a:r>
            <a:r>
              <a:rPr lang="fr-FR" b="1" dirty="0"/>
              <a:t>autonomie </a:t>
            </a:r>
            <a:r>
              <a:rPr lang="fr-FR" b="1" dirty="0" smtClean="0"/>
              <a:t>financière</a:t>
            </a:r>
            <a:r>
              <a:rPr lang="fr-FR" dirty="0" smtClean="0"/>
              <a:t> </a:t>
            </a:r>
            <a:r>
              <a:rPr lang="fr-FR" dirty="0"/>
              <a:t>(elle possède son propre budget) </a:t>
            </a:r>
            <a:r>
              <a:rPr lang="fr-FR" dirty="0" smtClean="0"/>
              <a:t> </a:t>
            </a:r>
            <a:r>
              <a:rPr lang="fr-FR" dirty="0" smtClean="0">
                <a:effectLst/>
              </a:rPr>
              <a:t> </a:t>
            </a:r>
            <a:endParaRPr lang="fr-FR" dirty="0"/>
          </a:p>
        </p:txBody>
      </p:sp>
      <p:sp>
        <p:nvSpPr>
          <p:cNvPr id="7" name="ZoneTexte 6"/>
          <p:cNvSpPr txBox="1"/>
          <p:nvPr/>
        </p:nvSpPr>
        <p:spPr>
          <a:xfrm>
            <a:off x="437205" y="1850596"/>
            <a:ext cx="8352488" cy="646331"/>
          </a:xfrm>
          <a:prstGeom prst="rect">
            <a:avLst/>
          </a:prstGeom>
          <a:noFill/>
        </p:spPr>
        <p:txBody>
          <a:bodyPr wrap="square" rtlCol="0">
            <a:spAutoFit/>
          </a:bodyPr>
          <a:lstStyle/>
          <a:p>
            <a:r>
              <a:rPr lang="fr-FR" dirty="0" smtClean="0"/>
              <a:t>Dotée de </a:t>
            </a:r>
            <a:r>
              <a:rPr lang="fr-FR" dirty="0"/>
              <a:t>la </a:t>
            </a:r>
            <a:r>
              <a:rPr lang="fr-FR" b="1" dirty="0"/>
              <a:t>personnalité morale </a:t>
            </a:r>
            <a:r>
              <a:rPr lang="fr-FR" dirty="0"/>
              <a:t>(elle est dirigée par un conseil d’administration distinct des organes délibérants de la collectivité)</a:t>
            </a:r>
            <a:r>
              <a:rPr lang="fr-FR" dirty="0" smtClean="0">
                <a:effectLst/>
              </a:rPr>
              <a:t> </a:t>
            </a:r>
            <a:endParaRPr lang="fr-FR" dirty="0"/>
          </a:p>
        </p:txBody>
      </p:sp>
      <p:sp>
        <p:nvSpPr>
          <p:cNvPr id="8" name="Rectangle 7"/>
          <p:cNvSpPr/>
          <p:nvPr/>
        </p:nvSpPr>
        <p:spPr>
          <a:xfrm>
            <a:off x="437205" y="2475775"/>
            <a:ext cx="8278779" cy="646331"/>
          </a:xfrm>
          <a:prstGeom prst="rect">
            <a:avLst/>
          </a:prstGeom>
        </p:spPr>
        <p:txBody>
          <a:bodyPr wrap="square">
            <a:spAutoFit/>
          </a:bodyPr>
          <a:lstStyle/>
          <a:p>
            <a:r>
              <a:rPr lang="fr-FR" dirty="0"/>
              <a:t>Il n’y a pas, à proprement parler, de contrat passé entre la collectivité et « sa » régie ; il peut cependant y avoir un contrat d’objectif </a:t>
            </a:r>
          </a:p>
        </p:txBody>
      </p:sp>
      <p:sp>
        <p:nvSpPr>
          <p:cNvPr id="9" name="ZoneTexte 8"/>
          <p:cNvSpPr txBox="1"/>
          <p:nvPr/>
        </p:nvSpPr>
        <p:spPr>
          <a:xfrm>
            <a:off x="432913" y="3122107"/>
            <a:ext cx="8278779" cy="923330"/>
          </a:xfrm>
          <a:prstGeom prst="rect">
            <a:avLst/>
          </a:prstGeom>
          <a:noFill/>
        </p:spPr>
        <p:txBody>
          <a:bodyPr wrap="square" rtlCol="0">
            <a:spAutoFit/>
          </a:bodyPr>
          <a:lstStyle/>
          <a:p>
            <a:r>
              <a:rPr lang="fr-FR" dirty="0" smtClean="0"/>
              <a:t>Etant donné que le service public de l’eau et de l’assainissement est</a:t>
            </a:r>
            <a:r>
              <a:rPr lang="fr-FR" dirty="0"/>
              <a:t> </a:t>
            </a:r>
            <a:r>
              <a:rPr lang="fr-FR" dirty="0" smtClean="0"/>
              <a:t>qualifié de service public industriel et commercial (SPIC), </a:t>
            </a:r>
            <a:r>
              <a:rPr lang="fr-FR" b="1" dirty="0" smtClean="0"/>
              <a:t>le personnel de la régie est de droit privé à l’exception du directeur et du comptable</a:t>
            </a:r>
            <a:endParaRPr lang="fr-FR" b="1" dirty="0"/>
          </a:p>
        </p:txBody>
      </p:sp>
      <p:sp>
        <p:nvSpPr>
          <p:cNvPr id="10" name="ZoneTexte 9"/>
          <p:cNvSpPr txBox="1"/>
          <p:nvPr/>
        </p:nvSpPr>
        <p:spPr>
          <a:xfrm>
            <a:off x="432914" y="4065077"/>
            <a:ext cx="8426263" cy="1200329"/>
          </a:xfrm>
          <a:prstGeom prst="rect">
            <a:avLst/>
          </a:prstGeom>
          <a:noFill/>
        </p:spPr>
        <p:txBody>
          <a:bodyPr wrap="square" rtlCol="0">
            <a:spAutoFit/>
          </a:bodyPr>
          <a:lstStyle/>
          <a:p>
            <a:r>
              <a:rPr lang="fr-FR" dirty="0" smtClean="0"/>
              <a:t>Une régie personnalisée est donc une structure publique différente de la collectivité organisatrice du service. Outre l’autonomie de décision, le fait qu’elle soit en première ligne face à des contentieux par exemple, </a:t>
            </a:r>
            <a:r>
              <a:rPr lang="fr-FR" b="1" dirty="0" smtClean="0"/>
              <a:t>elle peut voir son autonomie sensiblement augmenter</a:t>
            </a:r>
            <a:r>
              <a:rPr lang="fr-FR" dirty="0" smtClean="0"/>
              <a:t> en devenant par exemple propriétaire des biens gérés.</a:t>
            </a:r>
            <a:endParaRPr lang="fr-FR" dirty="0"/>
          </a:p>
        </p:txBody>
      </p:sp>
      <p:sp>
        <p:nvSpPr>
          <p:cNvPr id="11" name="ZoneTexte 10"/>
          <p:cNvSpPr txBox="1"/>
          <p:nvPr/>
        </p:nvSpPr>
        <p:spPr>
          <a:xfrm>
            <a:off x="432912" y="5283672"/>
            <a:ext cx="5447938" cy="369332"/>
          </a:xfrm>
          <a:prstGeom prst="rect">
            <a:avLst/>
          </a:prstGeom>
          <a:noFill/>
        </p:spPr>
        <p:txBody>
          <a:bodyPr wrap="none" rtlCol="0">
            <a:spAutoFit/>
          </a:bodyPr>
          <a:lstStyle/>
          <a:p>
            <a:r>
              <a:rPr lang="fr-FR" dirty="0" smtClean="0"/>
              <a:t>Elle peut être aussi </a:t>
            </a:r>
            <a:r>
              <a:rPr lang="fr-FR" b="1" dirty="0" smtClean="0"/>
              <a:t>créée sans limitation dans le temps. </a:t>
            </a:r>
            <a:endParaRPr lang="fr-FR" b="1" dirty="0"/>
          </a:p>
        </p:txBody>
      </p:sp>
      <p:sp>
        <p:nvSpPr>
          <p:cNvPr id="12" name="ZoneTexte 11"/>
          <p:cNvSpPr txBox="1"/>
          <p:nvPr/>
        </p:nvSpPr>
        <p:spPr>
          <a:xfrm>
            <a:off x="437207" y="5777095"/>
            <a:ext cx="8210888" cy="923330"/>
          </a:xfrm>
          <a:prstGeom prst="rect">
            <a:avLst/>
          </a:prstGeom>
          <a:noFill/>
        </p:spPr>
        <p:txBody>
          <a:bodyPr wrap="square" rtlCol="0">
            <a:spAutoFit/>
          </a:bodyPr>
          <a:lstStyle/>
          <a:p>
            <a:r>
              <a:rPr lang="fr-FR" dirty="0" smtClean="0"/>
              <a:t>Mais </a:t>
            </a:r>
            <a:r>
              <a:rPr lang="fr-FR" b="1" dirty="0" smtClean="0"/>
              <a:t>elle est quand même en dépendance avec son environnement</a:t>
            </a:r>
            <a:r>
              <a:rPr lang="fr-FR" dirty="0" smtClean="0"/>
              <a:t>. En cas d’alternance politique, une partie de ses prérogatives ou bien les objectifs fixés peuvent être modifiés</a:t>
            </a:r>
            <a:endParaRPr lang="fr-FR" dirty="0"/>
          </a:p>
        </p:txBody>
      </p:sp>
      <p:pic>
        <p:nvPicPr>
          <p:cNvPr id="13" name="Image 12" descr="O_Toulouse_logo_bleu_baselin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 y="2"/>
            <a:ext cx="1677623" cy="887439"/>
          </a:xfrm>
          <a:prstGeom prst="rect">
            <a:avLst/>
          </a:prstGeom>
        </p:spPr>
      </p:pic>
    </p:spTree>
    <p:extLst>
      <p:ext uri="{BB962C8B-B14F-4D97-AF65-F5344CB8AC3E}">
        <p14:creationId xmlns:p14="http://schemas.microsoft.com/office/powerpoint/2010/main" val="3287974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4933" y="226135"/>
            <a:ext cx="7525615" cy="461665"/>
          </a:xfrm>
          <a:prstGeom prst="rect">
            <a:avLst/>
          </a:prstGeom>
        </p:spPr>
        <p:txBody>
          <a:bodyPr wrap="square">
            <a:spAutoFit/>
          </a:bodyPr>
          <a:lstStyle/>
          <a:p>
            <a:pPr algn="ctr"/>
            <a:r>
              <a:rPr lang="fr-FR" sz="2400" b="1" dirty="0"/>
              <a:t>La gestion </a:t>
            </a:r>
            <a:r>
              <a:rPr lang="fr-FR" sz="2400" b="1" dirty="0" smtClean="0"/>
              <a:t>déléguée via une concession de service</a:t>
            </a:r>
            <a:endParaRPr lang="fr-FR" sz="2400" dirty="0"/>
          </a:p>
        </p:txBody>
      </p:sp>
      <p:sp>
        <p:nvSpPr>
          <p:cNvPr id="5" name="ZoneTexte 4"/>
          <p:cNvSpPr txBox="1"/>
          <p:nvPr/>
        </p:nvSpPr>
        <p:spPr>
          <a:xfrm>
            <a:off x="433086" y="827788"/>
            <a:ext cx="7814169" cy="923330"/>
          </a:xfrm>
          <a:prstGeom prst="rect">
            <a:avLst/>
          </a:prstGeom>
          <a:noFill/>
        </p:spPr>
        <p:txBody>
          <a:bodyPr wrap="square" rtlCol="0">
            <a:spAutoFit/>
          </a:bodyPr>
          <a:lstStyle/>
          <a:p>
            <a:r>
              <a:rPr lang="fr-FR" dirty="0"/>
              <a:t>La collectivité organisatrice du service (appelée aussi autorité </a:t>
            </a:r>
            <a:r>
              <a:rPr lang="fr-FR" dirty="0" err="1"/>
              <a:t>concédante</a:t>
            </a:r>
            <a:r>
              <a:rPr lang="fr-FR" dirty="0"/>
              <a:t>) </a:t>
            </a:r>
            <a:r>
              <a:rPr lang="fr-FR" dirty="0" smtClean="0"/>
              <a:t>confie, via la conclusion d’un </a:t>
            </a:r>
            <a:r>
              <a:rPr lang="fr-FR" b="1" dirty="0" smtClean="0"/>
              <a:t>contrat administratif</a:t>
            </a:r>
            <a:r>
              <a:rPr lang="fr-FR" dirty="0" smtClean="0"/>
              <a:t>, </a:t>
            </a:r>
            <a:r>
              <a:rPr lang="fr-FR" dirty="0"/>
              <a:t>à une société de droit </a:t>
            </a:r>
            <a:r>
              <a:rPr lang="fr-FR" dirty="0" smtClean="0"/>
              <a:t>privé (le concessionnaire) </a:t>
            </a:r>
            <a:r>
              <a:rPr lang="fr-FR" dirty="0"/>
              <a:t>la gestion du service.</a:t>
            </a:r>
            <a:r>
              <a:rPr lang="fr-FR" dirty="0" smtClean="0">
                <a:effectLst/>
              </a:rPr>
              <a:t> </a:t>
            </a:r>
            <a:endParaRPr lang="fr-FR" dirty="0"/>
          </a:p>
        </p:txBody>
      </p:sp>
      <p:sp>
        <p:nvSpPr>
          <p:cNvPr id="2" name="Rectangle 1"/>
          <p:cNvSpPr/>
          <p:nvPr/>
        </p:nvSpPr>
        <p:spPr>
          <a:xfrm>
            <a:off x="433084" y="3128901"/>
            <a:ext cx="8043181" cy="923330"/>
          </a:xfrm>
          <a:prstGeom prst="rect">
            <a:avLst/>
          </a:prstGeom>
        </p:spPr>
        <p:txBody>
          <a:bodyPr wrap="square">
            <a:spAutoFit/>
          </a:bodyPr>
          <a:lstStyle/>
          <a:p>
            <a:r>
              <a:rPr lang="fr-FR" dirty="0"/>
              <a:t>Si le délégataire est aussi investisseur (il fait réaliser sous son contrôle la totalité des travaux générés par le service), le contrat liant la collectivité au délégataire est qualifié de concession. </a:t>
            </a:r>
          </a:p>
        </p:txBody>
      </p:sp>
      <p:sp>
        <p:nvSpPr>
          <p:cNvPr id="3" name="Rectangle 2"/>
          <p:cNvSpPr/>
          <p:nvPr/>
        </p:nvSpPr>
        <p:spPr>
          <a:xfrm>
            <a:off x="433084" y="4052233"/>
            <a:ext cx="8043181" cy="646331"/>
          </a:xfrm>
          <a:prstGeom prst="rect">
            <a:avLst/>
          </a:prstGeom>
        </p:spPr>
        <p:txBody>
          <a:bodyPr wrap="square">
            <a:spAutoFit/>
          </a:bodyPr>
          <a:lstStyle/>
          <a:p>
            <a:r>
              <a:rPr lang="fr-FR" dirty="0"/>
              <a:t>S’il n’est qu’opérateur en charge de la gestion du service, le contrat est qualifié d’affermage. </a:t>
            </a:r>
          </a:p>
        </p:txBody>
      </p:sp>
      <p:sp>
        <p:nvSpPr>
          <p:cNvPr id="10" name="ZoneTexte 9"/>
          <p:cNvSpPr txBox="1"/>
          <p:nvPr/>
        </p:nvSpPr>
        <p:spPr>
          <a:xfrm>
            <a:off x="433084" y="1746437"/>
            <a:ext cx="6680998" cy="369332"/>
          </a:xfrm>
          <a:prstGeom prst="rect">
            <a:avLst/>
          </a:prstGeom>
          <a:noFill/>
        </p:spPr>
        <p:txBody>
          <a:bodyPr wrap="none" rtlCol="0">
            <a:spAutoFit/>
          </a:bodyPr>
          <a:lstStyle/>
          <a:p>
            <a:r>
              <a:rPr lang="fr-FR" dirty="0" smtClean="0"/>
              <a:t>En principe, </a:t>
            </a:r>
            <a:r>
              <a:rPr lang="fr-FR" b="1" dirty="0" smtClean="0"/>
              <a:t>le délégataire doit gérer le service à ses risques et périls</a:t>
            </a:r>
            <a:endParaRPr lang="fr-FR" b="1" dirty="0"/>
          </a:p>
        </p:txBody>
      </p:sp>
      <p:sp>
        <p:nvSpPr>
          <p:cNvPr id="11" name="ZoneTexte 10"/>
          <p:cNvSpPr txBox="1"/>
          <p:nvPr/>
        </p:nvSpPr>
        <p:spPr>
          <a:xfrm>
            <a:off x="433084" y="2013493"/>
            <a:ext cx="7986920" cy="1169551"/>
          </a:xfrm>
          <a:prstGeom prst="rect">
            <a:avLst/>
          </a:prstGeom>
          <a:noFill/>
        </p:spPr>
        <p:txBody>
          <a:bodyPr wrap="square" rtlCol="0">
            <a:spAutoFit/>
          </a:bodyPr>
          <a:lstStyle/>
          <a:p>
            <a:r>
              <a:rPr lang="fr-FR" sz="1400" dirty="0" smtClean="0"/>
              <a:t>Le concessionnaire doit être soumis « (</a:t>
            </a:r>
            <a:r>
              <a:rPr lang="mr-IN" sz="1400" dirty="0" smtClean="0"/>
              <a:t>…</a:t>
            </a:r>
            <a:r>
              <a:rPr lang="fr-FR" sz="1400" dirty="0" smtClean="0"/>
              <a:t>) </a:t>
            </a:r>
            <a:r>
              <a:rPr lang="fr-FR" sz="1400" i="1" dirty="0" smtClean="0"/>
              <a:t>à une réelle exposition aux aléas du marché, de sorte que toute perte potentielle supportée par le concessionnaire ne doit par être purement nominale ou négligeable. Le concessionnaire assume le risque de l’exploitation lorsque, dans des conditions d’exploitation normales, il n’est pas assuré d’amortir les investissements ou les coûts qu’il a supportés, liés à l’ouvrage ou du service.</a:t>
            </a:r>
            <a:r>
              <a:rPr lang="fr-FR" sz="1400" dirty="0" smtClean="0"/>
              <a:t> » Ordonnance 2016-65 du 29 janvier 2016</a:t>
            </a:r>
            <a:endParaRPr lang="fr-FR" sz="1400" dirty="0"/>
          </a:p>
        </p:txBody>
      </p:sp>
      <p:sp>
        <p:nvSpPr>
          <p:cNvPr id="12" name="Rectangle 11"/>
          <p:cNvSpPr/>
          <p:nvPr/>
        </p:nvSpPr>
        <p:spPr>
          <a:xfrm>
            <a:off x="389076" y="4635209"/>
            <a:ext cx="8204681" cy="646331"/>
          </a:xfrm>
          <a:prstGeom prst="rect">
            <a:avLst/>
          </a:prstGeom>
        </p:spPr>
        <p:txBody>
          <a:bodyPr wrap="square">
            <a:spAutoFit/>
          </a:bodyPr>
          <a:lstStyle/>
          <a:p>
            <a:r>
              <a:rPr lang="fr-FR" dirty="0"/>
              <a:t>Dans ce dernier cas, si le délégataire (appelé fermier) réalise une partie des travaux, on parle alors d’</a:t>
            </a:r>
            <a:r>
              <a:rPr lang="fr-FR" b="1" dirty="0"/>
              <a:t>affermage concessif</a:t>
            </a:r>
            <a:r>
              <a:rPr lang="fr-FR" dirty="0"/>
              <a:t>. </a:t>
            </a:r>
          </a:p>
        </p:txBody>
      </p:sp>
      <p:sp>
        <p:nvSpPr>
          <p:cNvPr id="13" name="Rectangle 12"/>
          <p:cNvSpPr/>
          <p:nvPr/>
        </p:nvSpPr>
        <p:spPr>
          <a:xfrm>
            <a:off x="433086" y="5291017"/>
            <a:ext cx="8432316" cy="923330"/>
          </a:xfrm>
          <a:prstGeom prst="rect">
            <a:avLst/>
          </a:prstGeom>
        </p:spPr>
        <p:txBody>
          <a:bodyPr wrap="square">
            <a:spAutoFit/>
          </a:bodyPr>
          <a:lstStyle/>
          <a:p>
            <a:r>
              <a:rPr lang="fr-FR" b="1" dirty="0"/>
              <a:t>Ce sera le cas pour Toulouse </a:t>
            </a:r>
            <a:r>
              <a:rPr lang="fr-FR" dirty="0"/>
              <a:t>si la gestion est déléguée car Toulouse Métropole </a:t>
            </a:r>
            <a:r>
              <a:rPr lang="fr-FR" dirty="0" smtClean="0"/>
              <a:t>prévoit, selon les éléments en notre possession, </a:t>
            </a:r>
            <a:r>
              <a:rPr lang="fr-FR" dirty="0"/>
              <a:t>une </a:t>
            </a:r>
            <a:r>
              <a:rPr lang="fr-FR" b="1" dirty="0"/>
              <a:t>répartition des investissements entre </a:t>
            </a:r>
            <a:r>
              <a:rPr lang="fr-FR" b="1" dirty="0" smtClean="0"/>
              <a:t>la métropole pour </a:t>
            </a:r>
            <a:r>
              <a:rPr lang="fr-FR" b="1" dirty="0"/>
              <a:t>les deux tiers et le fermier pour le dernier tiers. </a:t>
            </a:r>
          </a:p>
        </p:txBody>
      </p:sp>
      <p:sp>
        <p:nvSpPr>
          <p:cNvPr id="14" name="ZoneTexte 13"/>
          <p:cNvSpPr txBox="1"/>
          <p:nvPr/>
        </p:nvSpPr>
        <p:spPr>
          <a:xfrm>
            <a:off x="322727" y="6157184"/>
            <a:ext cx="8432316" cy="646331"/>
          </a:xfrm>
          <a:prstGeom prst="rect">
            <a:avLst/>
          </a:prstGeom>
          <a:noFill/>
        </p:spPr>
        <p:txBody>
          <a:bodyPr wrap="square" rtlCol="0">
            <a:spAutoFit/>
          </a:bodyPr>
          <a:lstStyle/>
          <a:p>
            <a:r>
              <a:rPr lang="fr-FR" b="1" u="sng" dirty="0" smtClean="0"/>
              <a:t>Remarque : </a:t>
            </a:r>
            <a:r>
              <a:rPr lang="fr-FR" dirty="0" smtClean="0"/>
              <a:t>déléguer la gestion, c’est confier la gestion à un opérateur privé ; ce n’est pas privatiser au sens de la vente d’un bien ou d’un patrimoine</a:t>
            </a:r>
            <a:endParaRPr lang="fr-FR" dirty="0"/>
          </a:p>
        </p:txBody>
      </p:sp>
      <p:pic>
        <p:nvPicPr>
          <p:cNvPr id="15" name="Image 14" descr="O_Toulouse_logo_bleu_baselin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 y="2"/>
            <a:ext cx="1677623" cy="887439"/>
          </a:xfrm>
          <a:prstGeom prst="rect">
            <a:avLst/>
          </a:prstGeom>
        </p:spPr>
      </p:pic>
    </p:spTree>
    <p:extLst>
      <p:ext uri="{BB962C8B-B14F-4D97-AF65-F5344CB8AC3E}">
        <p14:creationId xmlns:p14="http://schemas.microsoft.com/office/powerpoint/2010/main" val="40736980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2" grpId="0"/>
      <p:bldP spid="3" grpId="0"/>
      <p:bldP spid="10" grpId="0"/>
      <p:bldP spid="11" grpId="0"/>
      <p:bldP spid="12" grpId="0"/>
      <p:bldP spid="13" grpId="0"/>
      <p:bldP spid="14" grpId="0"/>
    </p:bld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632</TotalTime>
  <Words>2047</Words>
  <Application>Microsoft Macintosh PowerPoint</Application>
  <PresentationFormat>Présentation à l'écran (4:3)</PresentationFormat>
  <Paragraphs>115</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 --</dc:creator>
  <cp:lastModifiedBy>-- --</cp:lastModifiedBy>
  <cp:revision>44</cp:revision>
  <dcterms:created xsi:type="dcterms:W3CDTF">2018-03-20T14:55:12Z</dcterms:created>
  <dcterms:modified xsi:type="dcterms:W3CDTF">2018-06-26T15:14:02Z</dcterms:modified>
</cp:coreProperties>
</file>