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1" r:id="rId3"/>
    <p:sldId id="272" r:id="rId4"/>
    <p:sldId id="274" r:id="rId5"/>
    <p:sldId id="275" r:id="rId6"/>
    <p:sldId id="277" r:id="rId7"/>
    <p:sldId id="276" r:id="rId8"/>
    <p:sldId id="273" r:id="rId9"/>
    <p:sldId id="269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67" autoAdjust="0"/>
    <p:restoredTop sz="94660"/>
  </p:normalViewPr>
  <p:slideViewPr>
    <p:cSldViewPr snapToGrid="0" snapToObjects="1">
      <p:cViewPr>
        <p:scale>
          <a:sx n="184" d="100"/>
          <a:sy n="184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08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93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7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90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3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59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80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57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5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66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F363-C8D6-7B4F-A064-18F4018CFE0A}" type="datetimeFigureOut">
              <a:rPr lang="fr-FR" smtClean="0"/>
              <a:t>18/11/18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677E-F812-FB4C-BDA8-DC4F65970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6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_Toulouse_logo_bleu_bas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61" y="66342"/>
            <a:ext cx="5777523" cy="280035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425" y="2978542"/>
            <a:ext cx="89597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/>
              <a:t>Réunion publique</a:t>
            </a:r>
          </a:p>
          <a:p>
            <a:pPr algn="ctr"/>
            <a:r>
              <a:rPr lang="fr-FR" sz="5400" b="1" dirty="0" smtClean="0"/>
              <a:t>Tournefeuille</a:t>
            </a:r>
            <a:endParaRPr lang="fr-FR" sz="6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137860" y="5793946"/>
            <a:ext cx="376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19 novembre </a:t>
            </a:r>
            <a:r>
              <a:rPr lang="fr-FR" sz="3600" b="1" dirty="0" smtClean="0"/>
              <a:t>2018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36542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_Toulouse_logo_bleu_bas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" y="16541"/>
            <a:ext cx="1438570" cy="69727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9014" y="868273"/>
            <a:ext cx="8806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Lors de la réunion du 13 novembre, le président de Toulouse Métropole a clairement exprimé le (son) choix de confier à des opérateurs privés la gestion de l’eau (à </a:t>
            </a:r>
            <a:r>
              <a:rPr lang="fr-FR" sz="2000" dirty="0" err="1" smtClean="0"/>
              <a:t>Véolia</a:t>
            </a:r>
            <a:r>
              <a:rPr lang="fr-FR" sz="2000" dirty="0" smtClean="0"/>
              <a:t>) et de l’assainissement (à Suez)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9014" y="2144384"/>
            <a:ext cx="8806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 choix porte sur des sommes très importantes :</a:t>
            </a:r>
          </a:p>
          <a:p>
            <a:r>
              <a:rPr lang="fr-FR" sz="2000" dirty="0" smtClean="0"/>
              <a:t>- 570 millions d’euros pour l’eau,</a:t>
            </a:r>
          </a:p>
          <a:p>
            <a:r>
              <a:rPr lang="fr-FR" sz="2000" dirty="0" smtClean="0"/>
              <a:t>- 650 millions d’euros pour l’assainissement,</a:t>
            </a:r>
          </a:p>
          <a:p>
            <a:r>
              <a:rPr lang="fr-FR" sz="2000" dirty="0"/>
              <a:t>s</a:t>
            </a:r>
            <a:r>
              <a:rPr lang="fr-FR" sz="2000" dirty="0" smtClean="0"/>
              <a:t>oit plus d’un milliard 200 cent millions d’euros sur 12 ans.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9014" y="3823918"/>
            <a:ext cx="87486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Ce budget n’est pas issu de l’imp</a:t>
            </a:r>
            <a:r>
              <a:rPr lang="fr-FR" sz="2000" b="1" dirty="0" smtClean="0"/>
              <a:t>ôt </a:t>
            </a:r>
            <a:r>
              <a:rPr lang="fr-FR" sz="2000" dirty="0" smtClean="0"/>
              <a:t>mais représente la totalité des sommes qui seront facturés par les opérateurs aux habitants de la Métropole (le budget de ce service public s’équilibre par ses recettes propres : « Tout l’argent de l’eau va à l’eau »). </a:t>
            </a:r>
          </a:p>
          <a:p>
            <a:r>
              <a:rPr lang="fr-FR" sz="2000" b="1" dirty="0" smtClean="0"/>
              <a:t>Ce n’est donc pas le budget de la Métropole. 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49014" y="5585023"/>
            <a:ext cx="874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président de la Métropole</a:t>
            </a:r>
            <a:r>
              <a:rPr lang="fr-FR" sz="2000" dirty="0" smtClean="0"/>
              <a:t>, qui est aussi maire de </a:t>
            </a:r>
            <a:r>
              <a:rPr lang="fr-FR" sz="2000" dirty="0"/>
              <a:t>T</a:t>
            </a:r>
            <a:r>
              <a:rPr lang="fr-FR" sz="2000" dirty="0" smtClean="0"/>
              <a:t>oulouse, </a:t>
            </a:r>
            <a:r>
              <a:rPr lang="fr-FR" sz="2000" b="1" dirty="0" smtClean="0"/>
              <a:t>n’a jamais été mandaté par les électeurs</a:t>
            </a:r>
            <a:r>
              <a:rPr lang="fr-FR" sz="2000" dirty="0" smtClean="0"/>
              <a:t> pour mener à bien cet engagement de privatiser la gestion du service public de l’eau et de l’assainissement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5278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_Toulouse_logo_bleu_bas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" y="16541"/>
            <a:ext cx="1438570" cy="6972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881" y="713813"/>
            <a:ext cx="8770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 choix de la DSP relève d’un </a:t>
            </a:r>
            <a:r>
              <a:rPr lang="fr-FR" sz="2000" b="1" dirty="0" smtClean="0"/>
              <a:t>déni de démocratie</a:t>
            </a:r>
            <a:r>
              <a:rPr lang="fr-FR" sz="2000" dirty="0" smtClean="0"/>
              <a:t>. </a:t>
            </a:r>
            <a:r>
              <a:rPr lang="fr-FR" sz="2000" dirty="0"/>
              <a:t>L</a:t>
            </a:r>
            <a:r>
              <a:rPr lang="fr-FR" sz="2000" dirty="0" smtClean="0"/>
              <a:t>e président de </a:t>
            </a:r>
            <a:r>
              <a:rPr lang="fr-FR" sz="2000" dirty="0"/>
              <a:t>T</a:t>
            </a:r>
            <a:r>
              <a:rPr lang="fr-FR" sz="2000" dirty="0" smtClean="0"/>
              <a:t>oulouse Métropole ne manque pas d’air en évoquant un « débat citoyen intense » </a:t>
            </a:r>
            <a:r>
              <a:rPr lang="fr-FR" sz="2000" dirty="0"/>
              <a:t>alors que depuis plus d’un an, </a:t>
            </a:r>
            <a:r>
              <a:rPr lang="fr-FR" sz="2000" b="1" dirty="0"/>
              <a:t>le seul débat </a:t>
            </a:r>
            <a:r>
              <a:rPr lang="fr-FR" sz="2000" dirty="0"/>
              <a:t>qu’il a </a:t>
            </a:r>
            <a:r>
              <a:rPr lang="fr-FR" sz="2000" b="1" dirty="0"/>
              <a:t>organisé, dans la précipitation, est celui du 13 novembre</a:t>
            </a:r>
            <a:r>
              <a:rPr lang="fr-FR" sz="2000" dirty="0"/>
              <a:t>, soit 2 jours avant sa décision</a:t>
            </a:r>
            <a:r>
              <a:rPr lang="fr-FR" dirty="0"/>
              <a:t>.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881" y="2037252"/>
            <a:ext cx="8696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Pour l’essentiel (en dehors surtout du CODEV), </a:t>
            </a:r>
            <a:r>
              <a:rPr lang="fr-FR" sz="2000" b="1" dirty="0" smtClean="0"/>
              <a:t>le débat a été le fait de notre Collectif</a:t>
            </a:r>
            <a:r>
              <a:rPr lang="fr-FR" sz="2000" dirty="0" smtClean="0"/>
              <a:t>, notamment par de multiples réunions publiques, des dizaines de milliers de tracts d’information, des rencontres avec les maires et/ou les conseils municipaux, etc. 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882" y="3360691"/>
            <a:ext cx="8696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Toute la </a:t>
            </a:r>
            <a:r>
              <a:rPr lang="fr-FR" sz="2000" b="1" dirty="0" smtClean="0"/>
              <a:t>démarche de la Métropole </a:t>
            </a:r>
            <a:r>
              <a:rPr lang="fr-FR" sz="2000" dirty="0" smtClean="0"/>
              <a:t>est </a:t>
            </a:r>
            <a:r>
              <a:rPr lang="fr-FR" sz="2000" b="1" dirty="0" smtClean="0"/>
              <a:t>marquée par un manque total de transparence</a:t>
            </a:r>
            <a:r>
              <a:rPr lang="fr-FR" sz="2000" dirty="0" smtClean="0"/>
              <a:t> et une </a:t>
            </a:r>
            <a:r>
              <a:rPr lang="fr-FR" sz="2000" b="1" dirty="0" smtClean="0"/>
              <a:t>volonté de dissimulation </a:t>
            </a:r>
            <a:r>
              <a:rPr lang="fr-FR" sz="2000" dirty="0" smtClean="0"/>
              <a:t>pour emp</a:t>
            </a:r>
            <a:r>
              <a:rPr lang="fr-FR" sz="2000" dirty="0" smtClean="0"/>
              <a:t>êcher tout implication citoyenne et l’assistance d’experts indépendants.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882" y="4394184"/>
            <a:ext cx="8631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</a:t>
            </a:r>
            <a:r>
              <a:rPr lang="fr-FR" sz="2000" b="1" dirty="0" smtClean="0"/>
              <a:t>parfait exemple </a:t>
            </a:r>
            <a:r>
              <a:rPr lang="fr-FR" sz="2000" dirty="0" smtClean="0"/>
              <a:t>en est celui de </a:t>
            </a:r>
            <a:r>
              <a:rPr lang="fr-FR" sz="2000" b="1" dirty="0" smtClean="0"/>
              <a:t>la non communication du DCE remis aux entreprises</a:t>
            </a:r>
            <a:r>
              <a:rPr lang="fr-FR" sz="2000" dirty="0" smtClean="0"/>
              <a:t>, obligeant le collectif et des citoyens à saisir la CADA. Ce qui nous a fait perdre des mois dans la contestation de la démarche.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882" y="5420881"/>
            <a:ext cx="8696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a fallu un argumentaire (bidon) de 6 pages du cabinet Neveu et Associés pour justifier cette non communication du DCE alors que le tableau d’accessibilité à ce type de documents est en bonne place sur le site internet de la CADA. C’est </a:t>
            </a:r>
            <a:r>
              <a:rPr lang="fr-FR" sz="2000" b="1" dirty="0" smtClean="0"/>
              <a:t>la preuve que nous avons des AMO « aux ordres »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01569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_Toulouse_logo_bleu_bas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" y="16541"/>
            <a:ext cx="1438570" cy="697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462" y="2535539"/>
            <a:ext cx="86503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Le collectif </a:t>
            </a:r>
            <a:r>
              <a:rPr lang="fr-FR" sz="2000" dirty="0" smtClean="0"/>
              <a:t>Ô Toulouse </a:t>
            </a:r>
            <a:r>
              <a:rPr lang="fr-FR" sz="2000" dirty="0" smtClean="0"/>
              <a:t>s’étonne </a:t>
            </a:r>
            <a:r>
              <a:rPr lang="fr-FR" sz="2000" dirty="0"/>
              <a:t>aussi d’un </a:t>
            </a:r>
            <a:r>
              <a:rPr lang="fr-FR" sz="2000" b="1" dirty="0"/>
              <a:t>différentiel de tarifs avec la régie de 17,5%, cas contraire aux situations généralement constatées. </a:t>
            </a:r>
            <a:r>
              <a:rPr lang="fr-FR" sz="2000" dirty="0"/>
              <a:t>Cela </a:t>
            </a:r>
            <a:r>
              <a:rPr lang="fr-FR" sz="2000" dirty="0" smtClean="0"/>
              <a:t>révèle, peut-</a:t>
            </a:r>
            <a:r>
              <a:rPr lang="fr-FR" sz="2000" dirty="0" smtClean="0"/>
              <a:t>être, de </a:t>
            </a:r>
            <a:r>
              <a:rPr lang="fr-FR" sz="2000" dirty="0" smtClean="0"/>
              <a:t>la </a:t>
            </a:r>
            <a:r>
              <a:rPr lang="fr-FR" sz="2000" dirty="0"/>
              <a:t>concurrence entre les deux entreprises, mais pose aussi question sur le fait que, si Veolia et Suez ont défendu avec acharnement leurs intérêts, </a:t>
            </a:r>
            <a:r>
              <a:rPr lang="fr-FR" sz="2000" b="1" dirty="0"/>
              <a:t>il n’y avait aucune instance (élus, association, cabinet d’expertise) prenant en charge la défense de la régie</a:t>
            </a:r>
            <a:r>
              <a:rPr lang="fr-FR" sz="2000" dirty="0"/>
              <a:t> avec au moins autant de conviction qu’ont pu le faire Veolia et Suez pour leurs propres intérêts.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4462" y="653145"/>
            <a:ext cx="851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l’heure qu’il est, </a:t>
            </a:r>
            <a:r>
              <a:rPr lang="fr-FR" sz="2000" b="1" dirty="0"/>
              <a:t>les élus, pas plus que les </a:t>
            </a:r>
            <a:r>
              <a:rPr lang="fr-FR" sz="2000" b="1" dirty="0" err="1"/>
              <a:t>citoyen.ne.s</a:t>
            </a:r>
            <a:r>
              <a:rPr lang="fr-FR" sz="2000" b="1" dirty="0"/>
              <a:t>, ne peuvent se faire une idée objective</a:t>
            </a:r>
            <a:r>
              <a:rPr lang="fr-FR" sz="2000" dirty="0"/>
              <a:t>, en dehors des tarifs, </a:t>
            </a:r>
            <a:r>
              <a:rPr lang="fr-FR" sz="2000" b="1" dirty="0"/>
              <a:t>des éléments concrets résultant de la négociation avec Veolia et Suez</a:t>
            </a:r>
            <a:r>
              <a:rPr lang="fr-FR" sz="2000" dirty="0"/>
              <a:t>. Ce nécessaire éclairage implique non seulement de </a:t>
            </a:r>
            <a:r>
              <a:rPr lang="fr-FR" sz="2000" b="1" dirty="0"/>
              <a:t>connaître le rapport d’analyse des offres </a:t>
            </a:r>
            <a:r>
              <a:rPr lang="fr-FR" sz="2000" dirty="0"/>
              <a:t>ainsi que les contrats de délégation avec annexes qui seront soumis au vote du 13 décembre, </a:t>
            </a:r>
            <a:r>
              <a:rPr lang="fr-FR" sz="2000" b="1" dirty="0"/>
              <a:t>mais aussi le contenu de l’étude portant sur la régie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84462" y="4725834"/>
            <a:ext cx="8508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y a donc une </a:t>
            </a:r>
            <a:r>
              <a:rPr lang="fr-FR" sz="2000" b="1" dirty="0" smtClean="0"/>
              <a:t>asymétrie notable dans le traitement des deux hypothèses de gestion</a:t>
            </a:r>
            <a:r>
              <a:rPr lang="fr-FR" sz="2000" dirty="0" smtClean="0"/>
              <a:t> de ce service public.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38678" y="5433720"/>
            <a:ext cx="8565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est </a:t>
            </a:r>
            <a:r>
              <a:rPr lang="fr-FR" sz="2000" b="1" dirty="0" smtClean="0"/>
              <a:t>tout à fait possible</a:t>
            </a:r>
            <a:r>
              <a:rPr lang="fr-FR" sz="2000" dirty="0" smtClean="0"/>
              <a:t>, sans parano</a:t>
            </a:r>
            <a:r>
              <a:rPr lang="fr-FR" sz="2000" dirty="0" smtClean="0"/>
              <a:t>ïa particulière, </a:t>
            </a:r>
            <a:r>
              <a:rPr lang="fr-FR" sz="2000" dirty="0" smtClean="0"/>
              <a:t> </a:t>
            </a:r>
            <a:r>
              <a:rPr lang="fr-FR" sz="2000" b="1" dirty="0" smtClean="0"/>
              <a:t>de soupçonner le groupement d’assistance à ma</a:t>
            </a:r>
            <a:r>
              <a:rPr lang="fr-FR" sz="2000" b="1" dirty="0" smtClean="0"/>
              <a:t>îtrise d’ouvrage de conflit d’intérêt</a:t>
            </a:r>
            <a:r>
              <a:rPr lang="fr-FR" sz="2000" dirty="0" smtClean="0"/>
              <a:t> sachant que les membres de celui-ci sont prestataires de service auprès des opérateurs qui ont remis des offres.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5292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228" y="0"/>
            <a:ext cx="10837868" cy="531104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4683" y="5493992"/>
            <a:ext cx="873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différence annoncée entre gestion en régie et gestion en DSP est de 0,51€ / m3 ; soit 17,3% ! De plus, il faut avoir en t</a:t>
            </a:r>
            <a:r>
              <a:rPr lang="fr-FR" dirty="0" smtClean="0"/>
              <a:t>ête que </a:t>
            </a:r>
            <a:r>
              <a:rPr lang="fr-FR" b="1" dirty="0" smtClean="0"/>
              <a:t>la gestion déléguée génère des surcoûts structurels </a:t>
            </a:r>
            <a:r>
              <a:rPr lang="fr-FR" dirty="0" smtClean="0"/>
              <a:t>que nous avons </a:t>
            </a:r>
            <a:r>
              <a:rPr lang="fr-FR" b="1" dirty="0" smtClean="0"/>
              <a:t>estimés</a:t>
            </a:r>
            <a:r>
              <a:rPr lang="fr-FR" dirty="0" smtClean="0"/>
              <a:t>, sur la base des informations en notre possession, </a:t>
            </a:r>
            <a:r>
              <a:rPr lang="fr-FR" b="1" dirty="0" smtClean="0"/>
              <a:t>à plus de 100 millions d’euros</a:t>
            </a:r>
            <a:r>
              <a:rPr lang="fr-FR" dirty="0" smtClean="0"/>
              <a:t> sur la durée de la délégation (voir le calcul page suivante).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45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_Toulouse_logo_bleu_bas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" y="16541"/>
            <a:ext cx="1438570" cy="6972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95" y="800632"/>
            <a:ext cx="86901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L’analyse </a:t>
            </a:r>
            <a:r>
              <a:rPr lang="fr-FR" sz="2000" dirty="0" smtClean="0"/>
              <a:t>des rares documents mis à disposition des élus permet </a:t>
            </a:r>
            <a:r>
              <a:rPr lang="fr-FR" sz="2000" dirty="0"/>
              <a:t>de constater que les AMO ont pris en compte qu’une régie ne serait pas redevable de </a:t>
            </a:r>
            <a:r>
              <a:rPr lang="fr-FR" sz="2000" b="1" dirty="0"/>
              <a:t>la CET </a:t>
            </a:r>
            <a:r>
              <a:rPr lang="fr-FR" sz="2000" dirty="0"/>
              <a:t>(450 K€ par an - soit </a:t>
            </a:r>
            <a:r>
              <a:rPr lang="fr-FR" sz="2000" b="1" dirty="0"/>
              <a:t>5,4 M€ </a:t>
            </a:r>
            <a:r>
              <a:rPr lang="fr-FR" sz="2000" dirty="0"/>
              <a:t>sur 12 ans) et de l’impôt sur les </a:t>
            </a:r>
            <a:r>
              <a:rPr lang="fr-FR" sz="2000" dirty="0" smtClean="0"/>
              <a:t>sociétés - IS</a:t>
            </a:r>
          </a:p>
          <a:p>
            <a:r>
              <a:rPr lang="fr-FR" sz="2000" dirty="0" smtClean="0"/>
              <a:t> </a:t>
            </a:r>
            <a:r>
              <a:rPr lang="fr-FR" sz="2000" dirty="0"/>
              <a:t>==&gt; en DSP (source : comptes </a:t>
            </a:r>
            <a:r>
              <a:rPr lang="fr-FR" sz="2000" dirty="0" err="1"/>
              <a:t>Véolia</a:t>
            </a:r>
            <a:r>
              <a:rPr lang="fr-FR" sz="2000" dirty="0"/>
              <a:t> 2017), le montant de l’IS est de 0,83% du CA ; une simple règle de 3 conduit à estimer (de manière </a:t>
            </a:r>
            <a:r>
              <a:rPr lang="fr-FR" sz="2000" dirty="0" smtClean="0"/>
              <a:t>acrobatique…</a:t>
            </a:r>
            <a:r>
              <a:rPr lang="fr-FR" sz="2000" dirty="0"/>
              <a:t>) le </a:t>
            </a:r>
            <a:r>
              <a:rPr lang="fr-FR" sz="2000" b="1" dirty="0"/>
              <a:t>montant de l’IS </a:t>
            </a:r>
            <a:r>
              <a:rPr lang="fr-FR" sz="2000" dirty="0"/>
              <a:t>à environ </a:t>
            </a:r>
            <a:r>
              <a:rPr lang="fr-FR" sz="2000" b="1" dirty="0"/>
              <a:t>9,7 M€</a:t>
            </a:r>
            <a:r>
              <a:rPr lang="fr-FR" sz="2000" dirty="0"/>
              <a:t> sur la durée de la délégation. Ajoutés aux 5,4 M€ de la CET, ce sont environ 15 M€ que n’aurait pas à payer une régie. Si on ajoute les 4</a:t>
            </a:r>
            <a:r>
              <a:rPr lang="fr-FR" sz="2000" dirty="0" smtClean="0"/>
              <a:t>% (« contractuels ») </a:t>
            </a:r>
            <a:r>
              <a:rPr lang="fr-FR" sz="2000" dirty="0"/>
              <a:t>de </a:t>
            </a:r>
            <a:r>
              <a:rPr lang="fr-FR" sz="2000" b="1" dirty="0"/>
              <a:t>bénéfice après impôt (49 M€) </a:t>
            </a:r>
            <a:r>
              <a:rPr lang="fr-FR" sz="2000" dirty="0"/>
              <a:t>et les 3</a:t>
            </a:r>
            <a:r>
              <a:rPr lang="fr-FR" sz="2000" dirty="0" smtClean="0"/>
              <a:t>% (« contractuels ») </a:t>
            </a:r>
            <a:r>
              <a:rPr lang="fr-FR" sz="2000" dirty="0"/>
              <a:t>de </a:t>
            </a:r>
            <a:r>
              <a:rPr lang="fr-FR" sz="2000" b="1" dirty="0"/>
              <a:t>frais de siège (37 M€)</a:t>
            </a:r>
            <a:r>
              <a:rPr lang="fr-FR" sz="2000" dirty="0"/>
              <a:t>, cela fait un </a:t>
            </a:r>
            <a:r>
              <a:rPr lang="fr-FR" sz="2000" b="1" dirty="0"/>
              <a:t>surcoût de 101 M€ pour la DSP (8,3% du </a:t>
            </a:r>
            <a:r>
              <a:rPr lang="fr-FR" sz="2000" b="1" dirty="0" smtClean="0"/>
              <a:t>CA ; ) </a:t>
            </a:r>
            <a:r>
              <a:rPr lang="fr-FR" sz="2000" b="1" dirty="0"/>
              <a:t>par rapport à la régie. </a:t>
            </a:r>
            <a:r>
              <a:rPr lang="fr-FR" sz="2000" dirty="0"/>
              <a:t>Un gros handicap de la DSP si on veut bien être objectif...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295" y="4285409"/>
            <a:ext cx="8503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nous a été annoncé un effort des délégataires sur les frais de siège et les bénéfices</a:t>
            </a:r>
            <a:r>
              <a:rPr lang="mr-IN" sz="2000" dirty="0" smtClean="0"/>
              <a:t>…</a:t>
            </a:r>
            <a:r>
              <a:rPr lang="fr-FR" sz="2000" dirty="0" smtClean="0"/>
              <a:t> Admettons. Mais de là à gommer cette différence, qui représente, pour 43 millions de m3 par an, 0,18 € par m3, il y a un pas qu’il semble difficile de franchir. 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62295" y="5627809"/>
            <a:ext cx="8759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Donc, </a:t>
            </a:r>
            <a:r>
              <a:rPr lang="fr-FR" sz="2000" b="1" dirty="0" smtClean="0"/>
              <a:t>les délégataires seraient capables de faire un prix inférieur de 0,51 € / m3 à la régie tout en absorbant un surco</a:t>
            </a:r>
            <a:r>
              <a:rPr lang="fr-FR" sz="2000" b="1" dirty="0" smtClean="0"/>
              <a:t>ût « structurel » du mode de gestion de 0,18 € ; soit au total 0,69 €  (23,4% !). Qui peut croire à cette fadaise !?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238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522" y="0"/>
            <a:ext cx="10751281" cy="558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6267" y="5264834"/>
            <a:ext cx="8898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Comment justifier le fait que l’eau en régie soit annoncée à 3,31 € (valeur 2017) en régie pour Toulouse alors qu’elle est à 2,90 € à Besançon (en régie publique aussi) ?</a:t>
            </a:r>
          </a:p>
          <a:p>
            <a:r>
              <a:rPr lang="fr-FR" dirty="0" smtClean="0"/>
              <a:t>La volonté de </a:t>
            </a:r>
            <a:r>
              <a:rPr lang="fr-FR" b="1" dirty="0" smtClean="0"/>
              <a:t>ne rien communiquer sur la méthode de calcul </a:t>
            </a:r>
            <a:r>
              <a:rPr lang="fr-FR" dirty="0" smtClean="0"/>
              <a:t>ayant conduit à estimer le prix de l’eau en régie ne peut nous emp</a:t>
            </a:r>
            <a:r>
              <a:rPr lang="fr-FR" dirty="0" smtClean="0"/>
              <a:t>êcher de penser à un </a:t>
            </a:r>
            <a:r>
              <a:rPr lang="fr-FR" b="1" dirty="0" smtClean="0"/>
              <a:t>bidonnage des chiffres pour défavoriser la régie.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4903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_Toulouse_logo_bleu_bas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" y="16541"/>
            <a:ext cx="1438570" cy="6972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6366" y="617185"/>
            <a:ext cx="8848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Nous exigeons que les éléments technico-économiques ayant permis de comparer les modes de gestion nous soient communiqués.</a:t>
            </a:r>
          </a:p>
          <a:p>
            <a:r>
              <a:rPr lang="fr-FR" sz="2000" dirty="0" smtClean="0"/>
              <a:t>En particulier les bilans et comptes de résultats des candidats à la délégation et ceux de la régie pour pouvoir effectuer une comparaison « ligne à ligne » permettant de pointer les postes où il y a des différences notables.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86366" y="2179381"/>
            <a:ext cx="88006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</a:t>
            </a:r>
            <a:r>
              <a:rPr lang="fr-FR" sz="2000" b="1" dirty="0" smtClean="0"/>
              <a:t>ous contestons donc globalement la démarche suivie </a:t>
            </a:r>
            <a:r>
              <a:rPr lang="fr-FR" sz="2000" dirty="0" smtClean="0"/>
              <a:t>reposant sur un </a:t>
            </a:r>
            <a:r>
              <a:rPr lang="fr-FR" sz="2000" b="1" dirty="0" smtClean="0"/>
              <a:t>biais méthodologique </a:t>
            </a:r>
            <a:r>
              <a:rPr lang="fr-FR" sz="2000" dirty="0" smtClean="0"/>
              <a:t>qui a consisté à mettre sur le m</a:t>
            </a:r>
            <a:r>
              <a:rPr lang="fr-FR" sz="2000" dirty="0" smtClean="0"/>
              <a:t>ême plan la gestion déléguée et la gestion publique </a:t>
            </a:r>
            <a:r>
              <a:rPr lang="fr-FR" sz="2000" b="1" dirty="0" smtClean="0"/>
              <a:t>en gommant les différences notables entre ces deux modes de gestion </a:t>
            </a:r>
            <a:r>
              <a:rPr lang="fr-FR" sz="2000" dirty="0" smtClean="0"/>
              <a:t>; que ces différences soient économiques, financières ou bien en terme de transparence et de contrôle citoyen sur le service. 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86366" y="3741577"/>
            <a:ext cx="8800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possibilités de recours existent. </a:t>
            </a:r>
          </a:p>
          <a:p>
            <a:r>
              <a:rPr lang="fr-FR" sz="2000" dirty="0" smtClean="0"/>
              <a:t>Et il faut déjà envisager de </a:t>
            </a:r>
            <a:r>
              <a:rPr lang="fr-FR" sz="2000" b="1" dirty="0" smtClean="0"/>
              <a:t>remettre en cause le choix de la gestion déléguée dans l’hypothèse d’un basculement politique en 2020.  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967193" y="4847529"/>
            <a:ext cx="5034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L’EAU, NOUS LA BUVONS, NOUS LA PAYONS !</a:t>
            </a:r>
          </a:p>
          <a:p>
            <a:r>
              <a:rPr lang="fr-FR" sz="2000" b="1" dirty="0"/>
              <a:t>NOUS AVONS LE DROIT DE SAVOIR !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24414" y="5555415"/>
            <a:ext cx="8538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Jeudi 22 novembre à 12H rassemblement Métro Jean Jaurès </a:t>
            </a:r>
            <a:r>
              <a:rPr lang="fr-FR" sz="2400" dirty="0"/>
              <a:t>pour obtenir les documents qui ont conduit JL </a:t>
            </a:r>
            <a:r>
              <a:rPr lang="fr-FR" sz="2400" dirty="0" err="1"/>
              <a:t>Moudenc</a:t>
            </a:r>
            <a:r>
              <a:rPr lang="fr-FR" sz="2400" dirty="0"/>
              <a:t> à faire son choix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0396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_Toulouse_logo_bleu_bas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1" y="284320"/>
            <a:ext cx="7862704" cy="38110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425" y="4767077"/>
            <a:ext cx="8959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Merci pour votre attention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273880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1130</Words>
  <Application>Microsoft Macintosh PowerPoint</Application>
  <PresentationFormat>Présentation à l'écran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-- --</dc:creator>
  <cp:lastModifiedBy>-- --</cp:lastModifiedBy>
  <cp:revision>65</cp:revision>
  <dcterms:created xsi:type="dcterms:W3CDTF">2018-03-20T14:55:12Z</dcterms:created>
  <dcterms:modified xsi:type="dcterms:W3CDTF">2018-11-19T14:30:56Z</dcterms:modified>
</cp:coreProperties>
</file>